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15A593B-E95E-45C0-AB94-6994E0D0C045}">
  <a:tblStyle styleId="{115A593B-E95E-45C0-AB94-6994E0D0C04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rgbClr val="000000"/>
              </a:buClr>
              <a:buSzPct val="25000"/>
              <a:buFont typeface="Arial"/>
              <a:buNone/>
            </a:pPr>
            <a:endParaRPr/>
          </a:p>
          <a:p>
            <a:pPr lvl="0" rtl="0">
              <a:spcBef>
                <a:spcPts val="0"/>
              </a:spcBef>
              <a:buClr>
                <a:srgbClr val="000000"/>
              </a:buClr>
              <a:buSzPct val="250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age 1">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369576"/>
            <a:ext cx="10363200" cy="983223"/>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ubTitle" idx="1"/>
          </p:nvPr>
        </p:nvSpPr>
        <p:spPr>
          <a:xfrm>
            <a:off x="1524000" y="3613396"/>
            <a:ext cx="9144000" cy="575145"/>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1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2">
    <p:bg>
      <p:bgPr>
        <a:blipFill rotWithShape="1">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3">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Layout 3">
    <p:bg>
      <p:bgPr>
        <a:blipFill rotWithShape="1">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Layout 1">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mparison Layout 2">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1">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Layout 2">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Layout 4">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Layout 5">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Title Page 1">
    <p:bg>
      <p:bgPr>
        <a:blipFill rotWithShape="1">
          <a:blip r:embed="rId2">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Page 2">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656975"/>
            <a:ext cx="10363200" cy="1722016"/>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524000" y="2471066"/>
            <a:ext cx="9144000" cy="798606"/>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2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Title Page 2">
    <p:bg>
      <p:bgPr>
        <a:blipFill rotWithShape="1">
          <a:blip r:embed="rId2">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le Page 3">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831850" y="2682496"/>
            <a:ext cx="10515599" cy="1132419"/>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60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831850" y="4063185"/>
            <a:ext cx="10515599" cy="548142"/>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l" rtl="0">
              <a:lnSpc>
                <a:spcPct val="90000"/>
              </a:lnSpc>
              <a:spcBef>
                <a:spcPts val="151"/>
              </a:spcBef>
              <a:spcAft>
                <a:spcPts val="0"/>
              </a:spcAft>
              <a:buClr>
                <a:srgbClr val="8D8D8D"/>
              </a:buClr>
              <a:buFont typeface="Arial"/>
              <a:buNone/>
              <a:defRPr sz="633" b="0" i="0" u="none" strike="noStrike" cap="none">
                <a:solidFill>
                  <a:srgbClr val="8D8D8D"/>
                </a:solidFill>
                <a:latin typeface="Calibri"/>
                <a:ea typeface="Calibri"/>
                <a:cs typeface="Calibri"/>
                <a:sym typeface="Calibri"/>
              </a:defRPr>
            </a:lvl2pPr>
            <a:lvl3pPr marL="289315" marR="0" lvl="2" indent="-9914" algn="l" rtl="0">
              <a:lnSpc>
                <a:spcPct val="90000"/>
              </a:lnSpc>
              <a:spcBef>
                <a:spcPts val="151"/>
              </a:spcBef>
              <a:spcAft>
                <a:spcPts val="0"/>
              </a:spcAft>
              <a:buClr>
                <a:srgbClr val="8D8D8D"/>
              </a:buClr>
              <a:buFont typeface="Arial"/>
              <a:buNone/>
              <a:defRPr sz="571" b="0" i="0" u="none" strike="noStrike" cap="none">
                <a:solidFill>
                  <a:srgbClr val="8D8D8D"/>
                </a:solidFill>
                <a:latin typeface="Calibri"/>
                <a:ea typeface="Calibri"/>
                <a:cs typeface="Calibri"/>
                <a:sym typeface="Calibri"/>
              </a:defRPr>
            </a:lvl3pPr>
            <a:lvl4pPr marL="433972" marR="0" lvl="3" indent="-2172"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4pPr>
            <a:lvl5pPr marL="578630" marR="0" lvl="4" indent="-7129"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5pPr>
            <a:lvl6pPr marL="723287" marR="0" lvl="5" indent="-12087"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6pPr>
            <a:lvl7pPr marL="867945" marR="0" lvl="6" indent="-4344"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7pPr>
            <a:lvl8pPr marL="1012601" marR="0" lvl="7" indent="-9300"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8pPr>
            <a:lvl9pPr marL="1157259" marR="0" lvl="8" indent="-1559"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Page 4">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835741" y="3890000"/>
            <a:ext cx="10363200" cy="107529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445341" y="5232142"/>
            <a:ext cx="9144000" cy="519728"/>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age 1">
    <p:bg>
      <p:bgPr>
        <a:blipFill rotWithShape="1">
          <a:blip r:embed="rId2">
            <a:alphaModFix/>
          </a:blip>
          <a:stretch>
            <a:fillRect/>
          </a:stretch>
        </a:blip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Content Page 3">
    <p:bg>
      <p:bgPr>
        <a:blipFill rotWithShape="1">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838199"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172198"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age 2">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age 4">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838199"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172198"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1">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18535" y="673816"/>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818535" y="1813640"/>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76200"/>
            <a:ext cx="10515599" cy="100488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406012"/>
            <a:ext cx="10515599" cy="467032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4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hyperlink" Target="www.notre&#233;cole.ca"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stretch>
            <a:fillRect/>
          </a:stretch>
        </p:blipFill>
        <p:spPr>
          <a:xfrm>
            <a:off x="0" y="2115"/>
            <a:ext cx="12191999" cy="1143894"/>
          </a:xfrm>
          <a:prstGeom prst="rect">
            <a:avLst/>
          </a:prstGeom>
          <a:noFill/>
          <a:ln>
            <a:noFill/>
          </a:ln>
        </p:spPr>
      </p:pic>
      <p:pic>
        <p:nvPicPr>
          <p:cNvPr id="67" name="Shape 6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68" name="Shape 68"/>
          <p:cNvGrpSpPr/>
          <p:nvPr/>
        </p:nvGrpSpPr>
        <p:grpSpPr>
          <a:xfrm>
            <a:off x="2152661" y="2244799"/>
            <a:ext cx="7886700" cy="2368413"/>
            <a:chOff x="2152661" y="2244799"/>
            <a:chExt cx="7886700" cy="2368413"/>
          </a:xfrm>
        </p:grpSpPr>
        <p:sp>
          <p:nvSpPr>
            <p:cNvPr id="69" name="Shape 69"/>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fr-CA" sz="4800" b="1">
                  <a:solidFill>
                    <a:schemeClr val="accent2"/>
                  </a:solidFill>
                  <a:latin typeface="Calibri"/>
                  <a:sym typeface="Calibri"/>
                </a:rPr>
                <a:t>Présentation de NotreÉCOLE</a:t>
              </a:r>
            </a:p>
          </p:txBody>
        </p:sp>
        <p:sp>
          <p:nvSpPr>
            <p:cNvPr id="70" name="Shape 70"/>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fr-CA" sz="3000">
                  <a:solidFill>
                    <a:schemeClr val="dk1"/>
                  </a:solidFill>
                  <a:latin typeface="Calibri"/>
                  <a:sym typeface="Calibri"/>
                </a:rPr>
                <a:t>Cette section te fournira un peu d’information sur le sondage NotreÉCOLE et t’expliquera comment y répondre.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stretch>
            <a:fillRect/>
          </a:stretch>
        </p:blipFill>
        <p:spPr>
          <a:xfrm>
            <a:off x="0" y="2115"/>
            <a:ext cx="12191999" cy="1143894"/>
          </a:xfrm>
          <a:prstGeom prst="rect">
            <a:avLst/>
          </a:prstGeom>
          <a:noFill/>
          <a:ln>
            <a:noFill/>
          </a:ln>
        </p:spPr>
      </p:pic>
      <p:pic>
        <p:nvPicPr>
          <p:cNvPr id="150" name="Shape 150"/>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51" name="Shape 151"/>
          <p:cNvPicPr preferRelativeResize="0"/>
          <p:nvPr/>
        </p:nvPicPr>
        <p:blipFill>
          <a:blip r:embed="rId5">
            <a:alphaModFix/>
          </a:blip>
          <a:stretch>
            <a:fillRect/>
          </a:stretch>
        </p:blipFill>
        <p:spPr>
          <a:xfrm>
            <a:off x="7684921" y="1764812"/>
            <a:ext cx="4235274" cy="3804474"/>
          </a:xfrm>
          <a:prstGeom prst="rect">
            <a:avLst/>
          </a:prstGeom>
          <a:noFill/>
          <a:ln>
            <a:noFill/>
          </a:ln>
        </p:spPr>
      </p:pic>
      <p:sp>
        <p:nvSpPr>
          <p:cNvPr id="152" name="Shape 152"/>
          <p:cNvSpPr txBox="1"/>
          <p:nvPr/>
        </p:nvSpPr>
        <p:spPr>
          <a:xfrm>
            <a:off x="164425" y="1455825"/>
            <a:ext cx="7434860" cy="4740300"/>
          </a:xfrm>
          <a:prstGeom prst="rect">
            <a:avLst/>
          </a:prstGeom>
          <a:noFill/>
          <a:ln>
            <a:noFill/>
          </a:ln>
        </p:spPr>
        <p:txBody>
          <a:bodyPr lIns="91425" tIns="91425" rIns="91425" bIns="91425" anchor="t" anchorCtr="0">
            <a:noAutofit/>
          </a:bodyPr>
          <a:lstStyle/>
          <a:p>
            <a:pPr lvl="0" algn="ctr" rtl="0">
              <a:lnSpc>
                <a:spcPct val="90000"/>
              </a:lnSpc>
              <a:spcBef>
                <a:spcPts val="0"/>
              </a:spcBef>
              <a:buNone/>
            </a:pPr>
            <a:r>
              <a:rPr lang="fr-CA" sz="3000" b="1" dirty="0">
                <a:solidFill>
                  <a:schemeClr val="accent2"/>
                </a:solidFill>
                <a:latin typeface="Calibri"/>
                <a:sym typeface="Calibri"/>
              </a:rPr>
              <a:t>Intimidation </a:t>
            </a:r>
          </a:p>
          <a:p>
            <a:pPr lvl="0" rtl="0">
              <a:lnSpc>
                <a:spcPct val="90000"/>
              </a:lnSpc>
              <a:spcBef>
                <a:spcPts val="0"/>
              </a:spcBef>
              <a:buNone/>
            </a:pPr>
            <a:endParaRPr lang="fr-CA" sz="2400" dirty="0">
              <a:solidFill>
                <a:srgbClr val="0097A7"/>
              </a:solidFill>
              <a:latin typeface="Calibri"/>
              <a:ea typeface="Calibri"/>
              <a:cs typeface="Calibri"/>
              <a:sym typeface="Calibri"/>
            </a:endParaRPr>
          </a:p>
          <a:p>
            <a:pPr lvl="0" rtl="0">
              <a:lnSpc>
                <a:spcPct val="90000"/>
              </a:lnSpc>
              <a:spcBef>
                <a:spcPts val="0"/>
              </a:spcBef>
              <a:buClr>
                <a:srgbClr val="FFAB40"/>
              </a:buClr>
              <a:buSzPct val="25000"/>
              <a:buFont typeface="Arial"/>
              <a:buNone/>
            </a:pPr>
            <a:r>
              <a:rPr lang="fr-CA" sz="2400" dirty="0">
                <a:solidFill>
                  <a:schemeClr val="dk1"/>
                </a:solidFill>
                <a:latin typeface="Calibri"/>
                <a:sym typeface="Calibri"/>
              </a:rPr>
              <a:t>Certaines questions du sondage portent sur l’intimidation. </a:t>
            </a:r>
          </a:p>
          <a:p>
            <a:pPr lvl="0" rtl="0">
              <a:lnSpc>
                <a:spcPct val="90000"/>
              </a:lnSpc>
              <a:spcBef>
                <a:spcPts val="400"/>
              </a:spcBef>
              <a:buClr>
                <a:srgbClr val="000000"/>
              </a:buClr>
              <a:buFont typeface="Arial"/>
              <a:buNone/>
            </a:pPr>
            <a:endParaRPr lang="fr-CA" sz="2400" dirty="0">
              <a:solidFill>
                <a:schemeClr val="dk1"/>
              </a:solidFill>
              <a:latin typeface="Calibri"/>
              <a:ea typeface="Calibri"/>
              <a:cs typeface="Calibri"/>
              <a:sym typeface="Calibri"/>
            </a:endParaRPr>
          </a:p>
          <a:p>
            <a:pPr lvl="0" rtl="0">
              <a:lnSpc>
                <a:spcPct val="90000"/>
              </a:lnSpc>
              <a:spcBef>
                <a:spcPts val="400"/>
              </a:spcBef>
              <a:buClr>
                <a:srgbClr val="FFAB40"/>
              </a:buClr>
              <a:buSzPct val="25000"/>
              <a:buFont typeface="Arial"/>
              <a:buNone/>
            </a:pPr>
            <a:r>
              <a:rPr lang="fr-CA" sz="2400" dirty="0">
                <a:solidFill>
                  <a:schemeClr val="dk1"/>
                </a:solidFill>
                <a:latin typeface="Calibri"/>
                <a:sym typeface="Calibri"/>
              </a:rPr>
              <a:t>L’intimidation survient lorsqu’une personne tente de blesser une autre personne, et le fait plusieurs fois. L’intimidation peut être physique, verbale ou sociale, et peut se produire sur Internet par des courriels ou des messages textes. L’intimidateur a habituellement du pouvoir sur la victime, par exemple l’intimidateur est plus gros ou plus populaire que l’intimidé. Parfois un groupe d’élèves intimide les autres.</a:t>
            </a:r>
          </a:p>
          <a:p>
            <a:pPr lvl="0">
              <a:spcBef>
                <a:spcPts val="0"/>
              </a:spcBef>
              <a:buNone/>
            </a:pPr>
            <a:endParaRPr lang="fr-CA" dirty="0"/>
          </a:p>
        </p:txBody>
      </p:sp>
      <p:pic>
        <p:nvPicPr>
          <p:cNvPr id="153" name="Shape 153"/>
          <p:cNvPicPr preferRelativeResize="0"/>
          <p:nvPr/>
        </p:nvPicPr>
        <p:blipFill>
          <a:blip r:embed="rId6">
            <a:alphaModFix/>
          </a:blip>
          <a:stretch>
            <a:fillRect/>
          </a:stretch>
        </p:blipFill>
        <p:spPr>
          <a:xfrm>
            <a:off x="4189424" y="297825"/>
            <a:ext cx="6156162" cy="55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stretch>
            <a:fillRect/>
          </a:stretch>
        </p:blipFill>
        <p:spPr>
          <a:xfrm>
            <a:off x="0" y="2115"/>
            <a:ext cx="12191999" cy="1143894"/>
          </a:xfrm>
          <a:prstGeom prst="rect">
            <a:avLst/>
          </a:prstGeom>
          <a:noFill/>
          <a:ln>
            <a:noFill/>
          </a:ln>
        </p:spPr>
      </p:pic>
      <p:pic>
        <p:nvPicPr>
          <p:cNvPr id="159" name="Shape 15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60" name="Shape 160"/>
          <p:cNvGrpSpPr/>
          <p:nvPr/>
        </p:nvGrpSpPr>
        <p:grpSpPr>
          <a:xfrm>
            <a:off x="2152661" y="2244799"/>
            <a:ext cx="7886700" cy="2368413"/>
            <a:chOff x="2152661" y="2244799"/>
            <a:chExt cx="7886700" cy="2368413"/>
          </a:xfrm>
        </p:grpSpPr>
        <p:sp>
          <p:nvSpPr>
            <p:cNvPr id="161" name="Shape 161"/>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fr-CA" sz="4800" b="1">
                  <a:solidFill>
                    <a:schemeClr val="accent2"/>
                  </a:solidFill>
                  <a:latin typeface="Calibri"/>
                  <a:sym typeface="Calibri"/>
                </a:rPr>
                <a:t>Exemples de questions</a:t>
              </a:r>
            </a:p>
          </p:txBody>
        </p:sp>
        <p:sp>
          <p:nvSpPr>
            <p:cNvPr id="162" name="Shape 162"/>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fr-CA" sz="3000" dirty="0">
                  <a:solidFill>
                    <a:schemeClr val="dk1"/>
                  </a:solidFill>
                  <a:latin typeface="Calibri"/>
                  <a:sym typeface="Calibri"/>
                </a:rPr>
                <a:t>Cette section te montrera à quoi ressemblent les questions du sondage. </a:t>
              </a:r>
            </a:p>
          </p:txBody>
        </p:sp>
      </p:grpSp>
      <p:pic>
        <p:nvPicPr>
          <p:cNvPr id="163" name="Shape 163"/>
          <p:cNvPicPr preferRelativeResize="0"/>
          <p:nvPr/>
        </p:nvPicPr>
        <p:blipFill>
          <a:blip r:embed="rId5">
            <a:alphaModFix/>
          </a:blip>
          <a:stretch>
            <a:fillRect/>
          </a:stretch>
        </p:blipFill>
        <p:spPr>
          <a:xfrm>
            <a:off x="4223329" y="331942"/>
            <a:ext cx="6033574" cy="4842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a:blip r:embed="rId3"/>
          <a:stretch>
            <a:fillRect/>
          </a:stretch>
        </p:blipFill>
        <p:spPr>
          <a:xfrm>
            <a:off x="0" y="2115"/>
            <a:ext cx="12191999" cy="1143894"/>
          </a:xfrm>
          <a:prstGeom prst="rect">
            <a:avLst/>
          </a:prstGeom>
          <a:noFill/>
          <a:ln>
            <a:noFill/>
          </a:ln>
        </p:spPr>
      </p:pic>
      <p:pic>
        <p:nvPicPr>
          <p:cNvPr id="169" name="Shape 16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0" name="Shape 170"/>
          <p:cNvSpPr txBox="1"/>
          <p:nvPr/>
        </p:nvSpPr>
        <p:spPr>
          <a:xfrm>
            <a:off x="47025" y="1858025"/>
            <a:ext cx="11967300" cy="966900"/>
          </a:xfrm>
          <a:prstGeom prst="rect">
            <a:avLst/>
          </a:prstGeom>
          <a:noFill/>
          <a:ln>
            <a:noFill/>
          </a:ln>
        </p:spPr>
        <p:txBody>
          <a:bodyPr lIns="91425" tIns="91425" rIns="91425" bIns="91425" anchor="ctr" anchorCtr="0">
            <a:noAutofit/>
          </a:bodyPr>
          <a:lstStyle/>
          <a:p>
            <a:pPr lvl="0" algn="ctr" rtl="0">
              <a:spcBef>
                <a:spcPts val="0"/>
              </a:spcBef>
              <a:buNone/>
            </a:pPr>
            <a:r>
              <a:rPr lang="fr-CA" sz="3000" b="1">
                <a:solidFill>
                  <a:schemeClr val="accent2"/>
                </a:solidFill>
                <a:latin typeface="Calibri"/>
                <a:sym typeface="Calibri"/>
              </a:rPr>
              <a:t>Certaines questions demandent le montant</a:t>
            </a:r>
          </a:p>
          <a:p>
            <a:pPr lvl="0" algn="ctr" rtl="0">
              <a:spcBef>
                <a:spcPts val="0"/>
              </a:spcBef>
              <a:buNone/>
            </a:pPr>
            <a:r>
              <a:rPr lang="fr-CA" sz="3000" b="1">
                <a:solidFill>
                  <a:schemeClr val="accent2"/>
                </a:solidFill>
                <a:latin typeface="Calibri"/>
                <a:sym typeface="Calibri"/>
              </a:rPr>
              <a:t>de temps que tu passes à faire certaines activités :</a:t>
            </a:r>
          </a:p>
        </p:txBody>
      </p:sp>
      <p:pic>
        <p:nvPicPr>
          <p:cNvPr id="171" name="Shape 171"/>
          <p:cNvPicPr preferRelativeResize="0"/>
          <p:nvPr/>
        </p:nvPicPr>
        <p:blipFill>
          <a:blip r:embed="rId5">
            <a:alphaModFix/>
          </a:blip>
          <a:stretch>
            <a:fillRect/>
          </a:stretch>
        </p:blipFill>
        <p:spPr>
          <a:xfrm>
            <a:off x="4006550" y="297824"/>
            <a:ext cx="6252420" cy="552475"/>
          </a:xfrm>
          <a:prstGeom prst="rect">
            <a:avLst/>
          </a:prstGeom>
          <a:noFill/>
          <a:ln>
            <a:noFill/>
          </a:ln>
        </p:spPr>
      </p:pic>
      <p:pic>
        <p:nvPicPr>
          <p:cNvPr id="172" name="Shape 172"/>
          <p:cNvPicPr preferRelativeResize="0"/>
          <p:nvPr/>
        </p:nvPicPr>
        <p:blipFill>
          <a:blip r:embed="rId6"/>
          <a:stretch>
            <a:fillRect/>
          </a:stretch>
        </p:blipFill>
        <p:spPr>
          <a:xfrm>
            <a:off x="1173456" y="3214794"/>
            <a:ext cx="9845088" cy="16122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stretch>
            <a:fillRect/>
          </a:stretch>
        </p:blipFill>
        <p:spPr>
          <a:xfrm>
            <a:off x="0" y="2115"/>
            <a:ext cx="12191999" cy="1143894"/>
          </a:xfrm>
          <a:prstGeom prst="rect">
            <a:avLst/>
          </a:prstGeom>
          <a:noFill/>
          <a:ln>
            <a:noFill/>
          </a:ln>
        </p:spPr>
      </p:pic>
      <p:pic>
        <p:nvPicPr>
          <p:cNvPr id="178" name="Shape 178"/>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9" name="Shape 179"/>
          <p:cNvSpPr txBox="1"/>
          <p:nvPr/>
        </p:nvSpPr>
        <p:spPr>
          <a:xfrm>
            <a:off x="269700" y="1627175"/>
            <a:ext cx="11751300" cy="1306500"/>
          </a:xfrm>
          <a:prstGeom prst="rect">
            <a:avLst/>
          </a:prstGeom>
          <a:noFill/>
          <a:ln>
            <a:noFill/>
          </a:ln>
        </p:spPr>
        <p:txBody>
          <a:bodyPr lIns="91425" tIns="91425" rIns="91425" bIns="91425" anchor="ctr" anchorCtr="0">
            <a:noAutofit/>
          </a:bodyPr>
          <a:lstStyle/>
          <a:p>
            <a:pPr lvl="0" algn="ctr" rtl="0">
              <a:spcBef>
                <a:spcPts val="0"/>
              </a:spcBef>
              <a:buNone/>
            </a:pPr>
            <a:r>
              <a:rPr lang="fr-CA" sz="3000" b="1">
                <a:solidFill>
                  <a:schemeClr val="accent2"/>
                </a:solidFill>
                <a:latin typeface="Calibri"/>
                <a:sym typeface="Calibri"/>
              </a:rPr>
              <a:t>Certaines questions demandent à quelle fréquence  </a:t>
            </a:r>
          </a:p>
          <a:p>
            <a:pPr lvl="0" algn="ctr" rtl="0">
              <a:spcBef>
                <a:spcPts val="0"/>
              </a:spcBef>
              <a:buNone/>
            </a:pPr>
            <a:r>
              <a:rPr lang="fr-CA" sz="3000" b="1">
                <a:solidFill>
                  <a:schemeClr val="accent2"/>
                </a:solidFill>
                <a:latin typeface="Calibri"/>
                <a:sym typeface="Calibri"/>
              </a:rPr>
              <a:t>tu fais certaines activités ou tu te sens d’une telle façon. </a:t>
            </a:r>
          </a:p>
        </p:txBody>
      </p:sp>
      <p:pic>
        <p:nvPicPr>
          <p:cNvPr id="180" name="Shape 180"/>
          <p:cNvPicPr preferRelativeResize="0"/>
          <p:nvPr/>
        </p:nvPicPr>
        <p:blipFill>
          <a:blip r:embed="rId5"/>
          <a:stretch>
            <a:fillRect/>
          </a:stretch>
        </p:blipFill>
        <p:spPr>
          <a:xfrm>
            <a:off x="1111232" y="3172549"/>
            <a:ext cx="9929185" cy="1025550"/>
          </a:xfrm>
          <a:prstGeom prst="rect">
            <a:avLst/>
          </a:prstGeom>
          <a:noFill/>
          <a:ln>
            <a:noFill/>
          </a:ln>
        </p:spPr>
      </p:pic>
      <p:pic>
        <p:nvPicPr>
          <p:cNvPr id="181" name="Shape 181"/>
          <p:cNvPicPr preferRelativeResize="0"/>
          <p:nvPr/>
        </p:nvPicPr>
        <p:blipFill>
          <a:blip r:embed="rId6">
            <a:alphaModFix/>
          </a:blip>
          <a:stretch>
            <a:fillRect/>
          </a:stretch>
        </p:blipFill>
        <p:spPr>
          <a:xfrm>
            <a:off x="4315579" y="361529"/>
            <a:ext cx="5932324" cy="430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a:blip r:embed="rId3"/>
          <a:stretch>
            <a:fillRect/>
          </a:stretch>
        </p:blipFill>
        <p:spPr>
          <a:xfrm>
            <a:off x="0" y="2115"/>
            <a:ext cx="12191999" cy="1143894"/>
          </a:xfrm>
          <a:prstGeom prst="rect">
            <a:avLst/>
          </a:prstGeom>
          <a:noFill/>
          <a:ln>
            <a:noFill/>
          </a:ln>
        </p:spPr>
      </p:pic>
      <p:pic>
        <p:nvPicPr>
          <p:cNvPr id="187" name="Shape 18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88" name="Shape 188"/>
          <p:cNvSpPr txBox="1"/>
          <p:nvPr/>
        </p:nvSpPr>
        <p:spPr>
          <a:xfrm>
            <a:off x="178500" y="1744787"/>
            <a:ext cx="11835000" cy="798300"/>
          </a:xfrm>
          <a:prstGeom prst="rect">
            <a:avLst/>
          </a:prstGeom>
          <a:noFill/>
          <a:ln>
            <a:noFill/>
          </a:ln>
        </p:spPr>
        <p:txBody>
          <a:bodyPr lIns="91425" tIns="91425" rIns="91425" bIns="91425" anchor="ctr" anchorCtr="0">
            <a:noAutofit/>
          </a:bodyPr>
          <a:lstStyle/>
          <a:p>
            <a:pPr lvl="0" algn="ctr" rtl="0">
              <a:spcBef>
                <a:spcPts val="0"/>
              </a:spcBef>
              <a:buNone/>
            </a:pPr>
            <a:r>
              <a:rPr lang="fr-CA" sz="3000" b="1">
                <a:solidFill>
                  <a:schemeClr val="accent2"/>
                </a:solidFill>
                <a:latin typeface="Calibri"/>
                <a:sym typeface="Calibri"/>
              </a:rPr>
              <a:t>D’autres questions demandent jusqu’à quel point </a:t>
            </a:r>
          </a:p>
          <a:p>
            <a:pPr lvl="0" algn="ctr" rtl="0">
              <a:spcBef>
                <a:spcPts val="0"/>
              </a:spcBef>
              <a:buNone/>
            </a:pPr>
            <a:r>
              <a:rPr lang="fr-CA" sz="3000" b="1">
                <a:solidFill>
                  <a:schemeClr val="accent2"/>
                </a:solidFill>
                <a:latin typeface="Calibri"/>
                <a:sym typeface="Calibri"/>
              </a:rPr>
              <a:t>tu es en accord ou en désaccord avec certaines choses.</a:t>
            </a:r>
          </a:p>
        </p:txBody>
      </p:sp>
      <p:pic>
        <p:nvPicPr>
          <p:cNvPr id="189" name="Shape 189"/>
          <p:cNvPicPr preferRelativeResize="0"/>
          <p:nvPr/>
        </p:nvPicPr>
        <p:blipFill>
          <a:blip r:embed="rId5"/>
          <a:stretch>
            <a:fillRect/>
          </a:stretch>
        </p:blipFill>
        <p:spPr>
          <a:xfrm>
            <a:off x="186672" y="3004327"/>
            <a:ext cx="11686230" cy="2010359"/>
          </a:xfrm>
          <a:prstGeom prst="rect">
            <a:avLst/>
          </a:prstGeom>
          <a:noFill/>
          <a:ln>
            <a:noFill/>
          </a:ln>
        </p:spPr>
      </p:pic>
      <p:pic>
        <p:nvPicPr>
          <p:cNvPr id="190" name="Shape 190"/>
          <p:cNvPicPr preferRelativeResize="0"/>
          <p:nvPr/>
        </p:nvPicPr>
        <p:blipFill>
          <a:blip r:embed="rId6">
            <a:alphaModFix/>
          </a:blip>
          <a:stretch>
            <a:fillRect/>
          </a:stretch>
        </p:blipFill>
        <p:spPr>
          <a:xfrm>
            <a:off x="4337625" y="345654"/>
            <a:ext cx="5961225" cy="440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a:blip r:embed="rId3"/>
          <a:stretch>
            <a:fillRect/>
          </a:stretch>
        </p:blipFill>
        <p:spPr>
          <a:xfrm>
            <a:off x="0" y="2115"/>
            <a:ext cx="12191999" cy="1143894"/>
          </a:xfrm>
          <a:prstGeom prst="rect">
            <a:avLst/>
          </a:prstGeom>
          <a:noFill/>
          <a:ln>
            <a:noFill/>
          </a:ln>
        </p:spPr>
      </p:pic>
      <p:pic>
        <p:nvPicPr>
          <p:cNvPr id="196" name="Shape 19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97" name="Shape 197"/>
          <p:cNvPicPr preferRelativeResize="0"/>
          <p:nvPr/>
        </p:nvPicPr>
        <p:blipFill>
          <a:blip r:embed="rId5">
            <a:alphaModFix/>
          </a:blip>
          <a:stretch>
            <a:fillRect/>
          </a:stretch>
        </p:blipFill>
        <p:spPr>
          <a:xfrm>
            <a:off x="4322725" y="407380"/>
            <a:ext cx="5904474" cy="487375"/>
          </a:xfrm>
          <a:prstGeom prst="rect">
            <a:avLst/>
          </a:prstGeom>
          <a:noFill/>
          <a:ln>
            <a:noFill/>
          </a:ln>
        </p:spPr>
      </p:pic>
      <p:pic>
        <p:nvPicPr>
          <p:cNvPr id="198" name="Shape 198"/>
          <p:cNvPicPr preferRelativeResize="0"/>
          <p:nvPr/>
        </p:nvPicPr>
        <p:blipFill>
          <a:blip r:embed="rId6"/>
          <a:stretch>
            <a:fillRect/>
          </a:stretch>
        </p:blipFill>
        <p:spPr>
          <a:xfrm>
            <a:off x="1163486" y="3177850"/>
            <a:ext cx="9302526" cy="2716550"/>
          </a:xfrm>
          <a:prstGeom prst="rect">
            <a:avLst/>
          </a:prstGeom>
          <a:noFill/>
          <a:ln>
            <a:noFill/>
          </a:ln>
        </p:spPr>
      </p:pic>
      <p:sp>
        <p:nvSpPr>
          <p:cNvPr id="199" name="Shape 199"/>
          <p:cNvSpPr txBox="1"/>
          <p:nvPr/>
        </p:nvSpPr>
        <p:spPr>
          <a:xfrm>
            <a:off x="550150" y="1383900"/>
            <a:ext cx="11091600" cy="1599300"/>
          </a:xfrm>
          <a:prstGeom prst="rect">
            <a:avLst/>
          </a:prstGeom>
          <a:noFill/>
          <a:ln>
            <a:noFill/>
          </a:ln>
        </p:spPr>
        <p:txBody>
          <a:bodyPr lIns="91425" tIns="91425" rIns="91425" bIns="91425" anchor="t" anchorCtr="0">
            <a:noAutofit/>
          </a:bodyPr>
          <a:lstStyle/>
          <a:p>
            <a:pPr lvl="0" algn="ctr" rtl="0">
              <a:spcBef>
                <a:spcPts val="0"/>
              </a:spcBef>
              <a:buNone/>
            </a:pPr>
            <a:r>
              <a:rPr lang="fr-CA" sz="3000">
                <a:solidFill>
                  <a:srgbClr val="434343"/>
                </a:solidFill>
                <a:latin typeface="Calibri"/>
                <a:sym typeface="Calibri"/>
              </a:rPr>
              <a:t>À la fin du sondage, tu auras l’occasion de répondre à </a:t>
            </a:r>
          </a:p>
          <a:p>
            <a:pPr lvl="0" algn="ctr" rtl="0">
              <a:spcBef>
                <a:spcPts val="0"/>
              </a:spcBef>
              <a:buNone/>
            </a:pPr>
            <a:r>
              <a:rPr lang="fr-CA" sz="3000">
                <a:solidFill>
                  <a:srgbClr val="434343"/>
                </a:solidFill>
                <a:latin typeface="Calibri"/>
                <a:sym typeface="Calibri"/>
              </a:rPr>
              <a:t>une question ouverte. Ton orthographe n’est pas importante.  </a:t>
            </a:r>
          </a:p>
          <a:p>
            <a:pPr lvl="0" algn="ctr">
              <a:spcBef>
                <a:spcPts val="0"/>
              </a:spcBef>
              <a:buNone/>
            </a:pPr>
            <a:r>
              <a:rPr lang="fr-CA" sz="3000">
                <a:solidFill>
                  <a:srgbClr val="434343"/>
                </a:solidFill>
                <a:latin typeface="Calibri"/>
                <a:sym typeface="Calibri"/>
              </a:rPr>
              <a:t>Il est important pour nous de connaitre ton opinion.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stretch>
            <a:fillRect/>
          </a:stretch>
        </p:blipFill>
        <p:spPr>
          <a:xfrm>
            <a:off x="0" y="2115"/>
            <a:ext cx="12191999" cy="1143894"/>
          </a:xfrm>
          <a:prstGeom prst="rect">
            <a:avLst/>
          </a:prstGeom>
          <a:noFill/>
          <a:ln>
            <a:noFill/>
          </a:ln>
        </p:spPr>
      </p:pic>
      <p:pic>
        <p:nvPicPr>
          <p:cNvPr id="206" name="Shape 20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207" name="Shape 207"/>
          <p:cNvGrpSpPr/>
          <p:nvPr/>
        </p:nvGrpSpPr>
        <p:grpSpPr>
          <a:xfrm>
            <a:off x="2152661" y="2244799"/>
            <a:ext cx="7886700" cy="2368413"/>
            <a:chOff x="2152661" y="2244799"/>
            <a:chExt cx="7886700" cy="2368413"/>
          </a:xfrm>
        </p:grpSpPr>
        <p:sp>
          <p:nvSpPr>
            <p:cNvPr id="208" name="Shape 208"/>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fr-CA" sz="4800" b="1">
                  <a:solidFill>
                    <a:schemeClr val="accent2"/>
                  </a:solidFill>
                  <a:latin typeface="Calibri"/>
                  <a:sym typeface="Calibri"/>
                </a:rPr>
                <a:t>Vocabulaire</a:t>
              </a:r>
            </a:p>
          </p:txBody>
        </p:sp>
        <p:sp>
          <p:nvSpPr>
            <p:cNvPr id="209" name="Shape 209"/>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fr-CA" sz="3000">
                  <a:solidFill>
                    <a:schemeClr val="dk1"/>
                  </a:solidFill>
                  <a:latin typeface="Calibri"/>
                  <a:sym typeface="Calibri"/>
                </a:rPr>
                <a:t>Dans cette section, on explique certains mots utilisés dans le sondage. </a:t>
              </a:r>
            </a:p>
          </p:txBody>
        </p:sp>
      </p:grpSp>
      <p:pic>
        <p:nvPicPr>
          <p:cNvPr id="210" name="Shape 210"/>
          <p:cNvPicPr preferRelativeResize="0"/>
          <p:nvPr/>
        </p:nvPicPr>
        <p:blipFill>
          <a:blip r:embed="rId5">
            <a:alphaModFix/>
          </a:blip>
          <a:stretch>
            <a:fillRect/>
          </a:stretch>
        </p:blipFill>
        <p:spPr>
          <a:xfrm>
            <a:off x="4172300" y="317725"/>
            <a:ext cx="6136900" cy="552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a:blip r:embed="rId3"/>
          <a:stretch>
            <a:fillRect/>
          </a:stretch>
        </p:blipFill>
        <p:spPr>
          <a:xfrm>
            <a:off x="0" y="2115"/>
            <a:ext cx="12191999" cy="1143894"/>
          </a:xfrm>
          <a:prstGeom prst="rect">
            <a:avLst/>
          </a:prstGeom>
          <a:noFill/>
          <a:ln>
            <a:noFill/>
          </a:ln>
        </p:spPr>
      </p:pic>
      <p:pic>
        <p:nvPicPr>
          <p:cNvPr id="216" name="Shape 21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217" name="Shape 217"/>
          <p:cNvPicPr preferRelativeResize="0"/>
          <p:nvPr/>
        </p:nvPicPr>
        <p:blipFill>
          <a:blip r:embed="rId5">
            <a:alphaModFix/>
          </a:blip>
          <a:stretch>
            <a:fillRect/>
          </a:stretch>
        </p:blipFill>
        <p:spPr>
          <a:xfrm>
            <a:off x="4269300" y="297832"/>
            <a:ext cx="6077224" cy="552474"/>
          </a:xfrm>
          <a:prstGeom prst="rect">
            <a:avLst/>
          </a:prstGeom>
          <a:noFill/>
          <a:ln>
            <a:noFill/>
          </a:ln>
        </p:spPr>
      </p:pic>
      <p:graphicFrame>
        <p:nvGraphicFramePr>
          <p:cNvPr id="218" name="Shape 218"/>
          <p:cNvGraphicFramePr/>
          <p:nvPr/>
        </p:nvGraphicFramePr>
        <p:xfrm>
          <a:off x="97400" y="6969370"/>
          <a:ext cx="11947675" cy="2201520"/>
        </p:xfrm>
        <a:graphic>
          <a:graphicData uri="http://schemas.openxmlformats.org/drawingml/2006/table">
            <a:tbl>
              <a:tblPr>
                <a:noFill/>
                <a:tableStyleId>{115A593B-E95E-45C0-AB94-6994E0D0C045}</a:tableStyleId>
              </a:tblPr>
              <a:tblGrid>
                <a:gridCol w="4964975">
                  <a:extLst>
                    <a:ext uri="{9D8B030D-6E8A-4147-A177-3AD203B41FA5}">
                      <a16:colId xmlns:a16="http://schemas.microsoft.com/office/drawing/2014/main" val="20000"/>
                    </a:ext>
                  </a:extLst>
                </a:gridCol>
                <a:gridCol w="6982700">
                  <a:extLst>
                    <a:ext uri="{9D8B030D-6E8A-4147-A177-3AD203B41FA5}">
                      <a16:colId xmlns:a16="http://schemas.microsoft.com/office/drawing/2014/main" val="20001"/>
                    </a:ext>
                  </a:extLst>
                </a:gridCol>
              </a:tblGrid>
              <a:tr h="302300">
                <a:tc gridSpan="2">
                  <a:txBody>
                    <a:bodyPr/>
                    <a:lstStyle/>
                    <a:p>
                      <a:pPr marL="457200" lvl="0" indent="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230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219" name="Shape 219"/>
          <p:cNvGraphicFramePr/>
          <p:nvPr/>
        </p:nvGraphicFramePr>
        <p:xfrm>
          <a:off x="225562" y="1764075"/>
          <a:ext cx="11794950" cy="3718380"/>
        </p:xfrm>
        <a:graphic>
          <a:graphicData uri="http://schemas.openxmlformats.org/drawingml/2006/table">
            <a:tbl>
              <a:tblPr>
                <a:noFill/>
                <a:tableStyleId>{115A593B-E95E-45C0-AB94-6994E0D0C045}</a:tableStyleId>
              </a:tblPr>
              <a:tblGrid>
                <a:gridCol w="3957200">
                  <a:extLst>
                    <a:ext uri="{9D8B030D-6E8A-4147-A177-3AD203B41FA5}">
                      <a16:colId xmlns:a16="http://schemas.microsoft.com/office/drawing/2014/main" val="20000"/>
                    </a:ext>
                  </a:extLst>
                </a:gridCol>
                <a:gridCol w="7837750">
                  <a:extLst>
                    <a:ext uri="{9D8B030D-6E8A-4147-A177-3AD203B41FA5}">
                      <a16:colId xmlns:a16="http://schemas.microsoft.com/office/drawing/2014/main" val="20001"/>
                    </a:ext>
                  </a:extLst>
                </a:gridCol>
              </a:tblGrid>
              <a:tr h="381000">
                <a:tc>
                  <a:txBody>
                    <a:bodyPr/>
                    <a:lstStyle/>
                    <a:p>
                      <a:pPr lvl="0" indent="457200" algn="ctr" rtl="0">
                        <a:spcBef>
                          <a:spcPts val="0"/>
                        </a:spcBef>
                        <a:buNone/>
                      </a:pPr>
                      <a:r>
                        <a:rPr lang="fr-CA" sz="2600" b="1">
                          <a:solidFill>
                            <a:schemeClr val="accent2"/>
                          </a:solidFill>
                          <a:latin typeface="Calibri"/>
                          <a:sym typeface="Calibri"/>
                        </a:rPr>
                        <a:t>accepté </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être aimé comme tu es; pas besoin de changer</a:t>
                      </a:r>
                    </a:p>
                    <a:p>
                      <a:pPr lvl="0">
                        <a:spcBef>
                          <a:spcPts val="0"/>
                        </a:spcBef>
                        <a:buNone/>
                      </a:pPr>
                      <a:endParaRPr lang="fr-CA"/>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buNone/>
                      </a:pPr>
                      <a:r>
                        <a:rPr lang="fr-CA" sz="2600" b="1">
                          <a:solidFill>
                            <a:schemeClr val="accent2"/>
                          </a:solidFill>
                          <a:latin typeface="Calibri"/>
                          <a:sym typeface="Calibri"/>
                        </a:rPr>
                        <a:t>confidentiel, anonyme</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secret</a:t>
                      </a:r>
                    </a:p>
                  </a:txBody>
                  <a:tcPr marL="91425" marR="91425" marT="91425" marB="91425" anchor="ctr"/>
                </a:tc>
                <a:extLst>
                  <a:ext uri="{0D108BD9-81ED-4DB2-BD59-A6C34878D82A}">
                    <a16:rowId xmlns:a16="http://schemas.microsoft.com/office/drawing/2014/main" val="10001"/>
                  </a:ext>
                </a:extLst>
              </a:tr>
              <a:tr h="381000">
                <a:tc>
                  <a:txBody>
                    <a:bodyPr/>
                    <a:lstStyle/>
                    <a:p>
                      <a:pPr marL="457200" lvl="0" indent="0" algn="ctr" rtl="0">
                        <a:spcBef>
                          <a:spcPts val="0"/>
                        </a:spcBef>
                        <a:buNone/>
                      </a:pPr>
                      <a:r>
                        <a:rPr lang="fr-CA" sz="2600" b="1">
                          <a:solidFill>
                            <a:schemeClr val="accent2"/>
                          </a:solidFill>
                          <a:latin typeface="Calibri"/>
                          <a:sym typeface="Calibri"/>
                        </a:rPr>
                        <a:t>encourager</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aider quelqu’un à se sentir bien envers lui-même, ou au sujet de ce qu’il a fait, ou veut mieux faire</a:t>
                      </a:r>
                    </a:p>
                  </a:txBody>
                  <a:tcPr marL="91425" marR="91425" marT="91425" marB="91425" anchor="ctr"/>
                </a:tc>
                <a:extLst>
                  <a:ext uri="{0D108BD9-81ED-4DB2-BD59-A6C34878D82A}">
                    <a16:rowId xmlns:a16="http://schemas.microsoft.com/office/drawing/2014/main" val="10002"/>
                  </a:ext>
                </a:extLst>
              </a:tr>
              <a:tr h="381000">
                <a:tc>
                  <a:txBody>
                    <a:bodyPr/>
                    <a:lstStyle/>
                    <a:p>
                      <a:pPr lvl="0" indent="457200" algn="ctr" rtl="0">
                        <a:spcBef>
                          <a:spcPts val="0"/>
                        </a:spcBef>
                        <a:buNone/>
                      </a:pPr>
                      <a:r>
                        <a:rPr lang="fr-CA" sz="2600" b="1">
                          <a:solidFill>
                            <a:schemeClr val="accent2"/>
                          </a:solidFill>
                          <a:latin typeface="Calibri"/>
                          <a:sym typeface="Calibri"/>
                        </a:rPr>
                        <a:t>nerveux</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inquiet</a:t>
                      </a:r>
                    </a:p>
                  </a:txBody>
                  <a:tcPr marL="91425" marR="91425" marT="91425" marB="91425" anchor="ctr"/>
                </a:tc>
                <a:extLst>
                  <a:ext uri="{0D108BD9-81ED-4DB2-BD59-A6C34878D82A}">
                    <a16:rowId xmlns:a16="http://schemas.microsoft.com/office/drawing/2014/main" val="10003"/>
                  </a:ext>
                </a:extLst>
              </a:tr>
              <a:tr h="381000">
                <a:tc>
                  <a:txBody>
                    <a:bodyPr/>
                    <a:lstStyle/>
                    <a:p>
                      <a:pPr marL="457200" lvl="0" indent="0" algn="ctr" rtl="0">
                        <a:spcBef>
                          <a:spcPts val="0"/>
                        </a:spcBef>
                        <a:buNone/>
                      </a:pPr>
                      <a:r>
                        <a:rPr lang="fr-CA" sz="2600" b="1">
                          <a:solidFill>
                            <a:schemeClr val="accent2"/>
                          </a:solidFill>
                          <a:latin typeface="Calibri"/>
                          <a:sym typeface="Calibri"/>
                        </a:rPr>
                        <a:t>énoncé</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phrase; membre de phrase</a:t>
                      </a:r>
                    </a:p>
                  </a:txBody>
                  <a:tcPr marL="91425" marR="91425" marT="91425" marB="91425" anchor="ctr"/>
                </a:tc>
                <a:extLst>
                  <a:ext uri="{0D108BD9-81ED-4DB2-BD59-A6C34878D82A}">
                    <a16:rowId xmlns:a16="http://schemas.microsoft.com/office/drawing/2014/main" val="10004"/>
                  </a:ext>
                </a:extLst>
              </a:tr>
              <a:tr h="381000">
                <a:tc>
                  <a:txBody>
                    <a:bodyPr/>
                    <a:lstStyle/>
                    <a:p>
                      <a:pPr marL="457200" lvl="0" indent="0" algn="ctr" rtl="0">
                        <a:spcBef>
                          <a:spcPts val="0"/>
                        </a:spcBef>
                        <a:buNone/>
                      </a:pPr>
                      <a:r>
                        <a:rPr lang="fr-CA" sz="2600" b="1">
                          <a:solidFill>
                            <a:schemeClr val="accent2"/>
                          </a:solidFill>
                          <a:latin typeface="Calibri"/>
                          <a:sym typeface="Calibri"/>
                        </a:rPr>
                        <a:t>menace, menacer</a:t>
                      </a:r>
                    </a:p>
                  </a:txBody>
                  <a:tcPr marL="91425" marR="91425" marT="91425" marB="91425" anchor="ctr"/>
                </a:tc>
                <a:tc>
                  <a:txBody>
                    <a:bodyPr/>
                    <a:lstStyle/>
                    <a:p>
                      <a:pPr marL="0" lvl="0" indent="0" algn="just" rtl="0">
                        <a:spcBef>
                          <a:spcPts val="0"/>
                        </a:spcBef>
                        <a:buNone/>
                      </a:pPr>
                      <a:r>
                        <a:rPr lang="fr-CA" sz="1800">
                          <a:solidFill>
                            <a:schemeClr val="dk1"/>
                          </a:solidFill>
                          <a:latin typeface="Calibri"/>
                          <a:sym typeface="Calibri"/>
                        </a:rPr>
                        <a:t>quelqu’un te fait peur en disant qu’il va faire une chose grave </a:t>
                      </a:r>
                    </a:p>
                  </a:txBody>
                  <a:tcPr marL="91425" marR="91425" marT="91425" marB="914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stretch>
            <a:fillRect/>
          </a:stretch>
        </p:blipFill>
        <p:spPr>
          <a:xfrm>
            <a:off x="0" y="2115"/>
            <a:ext cx="12191999" cy="1143894"/>
          </a:xfrm>
          <a:prstGeom prst="rect">
            <a:avLst/>
          </a:prstGeom>
          <a:noFill/>
          <a:ln>
            <a:noFill/>
          </a:ln>
        </p:spPr>
      </p:pic>
      <p:pic>
        <p:nvPicPr>
          <p:cNvPr id="76" name="Shape 7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77" name="Shape 77"/>
          <p:cNvPicPr preferRelativeResize="0"/>
          <p:nvPr/>
        </p:nvPicPr>
        <p:blipFill rotWithShape="1">
          <a:blip r:embed="rId5">
            <a:alphaModFix/>
          </a:blip>
          <a:srcRect/>
          <a:stretch/>
        </p:blipFill>
        <p:spPr>
          <a:xfrm>
            <a:off x="540600" y="1961425"/>
            <a:ext cx="2597100" cy="3887700"/>
          </a:xfrm>
          <a:prstGeom prst="roundRect">
            <a:avLst>
              <a:gd name="adj" fmla="val 16667"/>
            </a:avLst>
          </a:prstGeom>
          <a:noFill/>
          <a:ln>
            <a:noFill/>
          </a:ln>
        </p:spPr>
      </p:pic>
      <p:sp>
        <p:nvSpPr>
          <p:cNvPr id="78" name="Shape 78"/>
          <p:cNvSpPr txBox="1"/>
          <p:nvPr/>
        </p:nvSpPr>
        <p:spPr>
          <a:xfrm>
            <a:off x="3491050" y="1465275"/>
            <a:ext cx="8407200" cy="45783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Char char="-"/>
            </a:pPr>
            <a:r>
              <a:rPr lang="fr-CA" sz="2400">
                <a:solidFill>
                  <a:schemeClr val="dk1"/>
                </a:solidFill>
              </a:rPr>
              <a:t>Le sondage n’est pas un test. Tes réponses aideront tes enseignants et la direction de l’école à en apprendre plus sur l’école et ses élèves. </a:t>
            </a:r>
          </a:p>
          <a:p>
            <a:pPr lvl="0" rtl="0">
              <a:spcBef>
                <a:spcPts val="0"/>
              </a:spcBef>
              <a:buNone/>
            </a:pPr>
            <a:endParaRPr lang="fr-CA" sz="2400">
              <a:solidFill>
                <a:schemeClr val="dk1"/>
              </a:solidFill>
            </a:endParaRPr>
          </a:p>
          <a:p>
            <a:pPr marL="457200" lvl="0" indent="-381000" rtl="0">
              <a:spcBef>
                <a:spcPts val="0"/>
              </a:spcBef>
              <a:buClr>
                <a:schemeClr val="dk1"/>
              </a:buClr>
              <a:buSzPct val="100000"/>
              <a:buChar char="-"/>
            </a:pPr>
            <a:r>
              <a:rPr lang="fr-CA" sz="2400">
                <a:solidFill>
                  <a:schemeClr val="dk1"/>
                </a:solidFill>
              </a:rPr>
              <a:t>Le sondage est anonyme. Personne ne pourra identifier tes réponses, alors sois honnête. </a:t>
            </a:r>
          </a:p>
          <a:p>
            <a:pPr lvl="0" rtl="0">
              <a:spcBef>
                <a:spcPts val="0"/>
              </a:spcBef>
              <a:buNone/>
            </a:pPr>
            <a:endParaRPr lang="fr-CA" sz="2400">
              <a:solidFill>
                <a:schemeClr val="dk1"/>
              </a:solidFill>
            </a:endParaRPr>
          </a:p>
          <a:p>
            <a:pPr marL="457200" lvl="0" indent="-381000" rtl="0">
              <a:spcBef>
                <a:spcPts val="0"/>
              </a:spcBef>
              <a:buClr>
                <a:schemeClr val="dk1"/>
              </a:buClr>
              <a:buSzPct val="100000"/>
              <a:buChar char="-"/>
            </a:pPr>
            <a:r>
              <a:rPr lang="fr-CA" sz="2400">
                <a:solidFill>
                  <a:schemeClr val="dk1"/>
                </a:solidFill>
              </a:rPr>
              <a:t>N’inscris pas d’information qui pourrait t’identifier, comme ton nom ou le nom de ton enseignant. </a:t>
            </a:r>
          </a:p>
          <a:p>
            <a:pPr lvl="0" rtl="0">
              <a:spcBef>
                <a:spcPts val="0"/>
              </a:spcBef>
              <a:buNone/>
            </a:pPr>
            <a:endParaRPr lang="fr-CA" sz="2400">
              <a:solidFill>
                <a:schemeClr val="dk1"/>
              </a:solidFill>
            </a:endParaRPr>
          </a:p>
          <a:p>
            <a:pPr marL="457200" lvl="0" indent="-381000" rtl="0">
              <a:spcBef>
                <a:spcPts val="0"/>
              </a:spcBef>
              <a:buClr>
                <a:schemeClr val="dk1"/>
              </a:buClr>
              <a:buSzPct val="100000"/>
              <a:buChar char="-"/>
            </a:pPr>
            <a:r>
              <a:rPr lang="fr-CA" sz="2400">
                <a:solidFill>
                  <a:schemeClr val="dk1"/>
                </a:solidFill>
              </a:rPr>
              <a:t>Tes réponses devraient refléter ce que tu penses, et non ce que tes amis, tes parents ou tes enseignants voudraient que tu dises. </a:t>
            </a:r>
          </a:p>
          <a:p>
            <a:pPr lvl="0" rtl="0">
              <a:spcBef>
                <a:spcPts val="0"/>
              </a:spcBef>
              <a:buNone/>
            </a:pPr>
            <a:endParaRPr lang="fr-CA" sz="3000">
              <a:solidFill>
                <a:schemeClr val="dk1"/>
              </a:solidFill>
            </a:endParaRPr>
          </a:p>
        </p:txBody>
      </p:sp>
      <p:pic>
        <p:nvPicPr>
          <p:cNvPr id="79" name="Shape 79"/>
          <p:cNvPicPr preferRelativeResize="0"/>
          <p:nvPr/>
        </p:nvPicPr>
        <p:blipFill>
          <a:blip r:embed="rId6">
            <a:alphaModFix/>
          </a:blip>
          <a:stretch>
            <a:fillRect/>
          </a:stretch>
        </p:blipFill>
        <p:spPr>
          <a:xfrm>
            <a:off x="4342204" y="386704"/>
            <a:ext cx="5904774" cy="37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stretch>
            <a:fillRect/>
          </a:stretch>
        </p:blipFill>
        <p:spPr>
          <a:xfrm>
            <a:off x="0" y="2115"/>
            <a:ext cx="12191999" cy="1143894"/>
          </a:xfrm>
          <a:prstGeom prst="rect">
            <a:avLst/>
          </a:prstGeom>
          <a:noFill/>
          <a:ln>
            <a:noFill/>
          </a:ln>
        </p:spPr>
      </p:pic>
      <p:pic>
        <p:nvPicPr>
          <p:cNvPr id="85" name="Shape 8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86" name="Shape 86"/>
          <p:cNvSpPr txBox="1"/>
          <p:nvPr/>
        </p:nvSpPr>
        <p:spPr>
          <a:xfrm>
            <a:off x="332875" y="1431750"/>
            <a:ext cx="11538300" cy="4969800"/>
          </a:xfrm>
          <a:prstGeom prst="rect">
            <a:avLst/>
          </a:prstGeom>
          <a:noFill/>
          <a:ln>
            <a:noFill/>
          </a:ln>
        </p:spPr>
        <p:txBody>
          <a:bodyPr lIns="91425" tIns="91425" rIns="91425" bIns="91425" anchor="t" anchorCtr="0">
            <a:noAutofit/>
          </a:bodyPr>
          <a:lstStyle/>
          <a:p>
            <a:pPr lvl="0" rtl="0">
              <a:spcBef>
                <a:spcPts val="0"/>
              </a:spcBef>
              <a:buNone/>
            </a:pPr>
            <a:r>
              <a:rPr lang="fr-CA" sz="2400" dirty="0">
                <a:solidFill>
                  <a:schemeClr val="dk1"/>
                </a:solidFill>
              </a:rPr>
              <a:t>Tu rempliras le sondage à l’ordinateur. L’adresse est </a:t>
            </a:r>
            <a:r>
              <a:rPr lang="fr-CA" sz="2400" u="sng" dirty="0">
                <a:solidFill>
                  <a:schemeClr val="hlink"/>
                </a:solidFill>
                <a:hlinkClick r:id="rId5"/>
              </a:rPr>
              <a:t>www.notreecole.ca</a:t>
            </a:r>
          </a:p>
          <a:p>
            <a:pPr lvl="0" rtl="0">
              <a:spcBef>
                <a:spcPts val="0"/>
              </a:spcBef>
              <a:buNone/>
            </a:pPr>
            <a:endParaRPr lang="fr-CA" sz="2400" dirty="0">
              <a:solidFill>
                <a:schemeClr val="dk1"/>
              </a:solidFill>
            </a:endParaRPr>
          </a:p>
          <a:p>
            <a:pPr lvl="0" rtl="0">
              <a:spcBef>
                <a:spcPts val="0"/>
              </a:spcBef>
              <a:buNone/>
            </a:pPr>
            <a:r>
              <a:rPr lang="fr-CA" sz="2400" dirty="0">
                <a:solidFill>
                  <a:schemeClr val="dk1"/>
                </a:solidFill>
              </a:rPr>
              <a:t>Il y a deux types de questions dans le sondage :</a:t>
            </a:r>
          </a:p>
          <a:p>
            <a:pPr lvl="0">
              <a:spcBef>
                <a:spcPts val="0"/>
              </a:spcBef>
              <a:buNone/>
            </a:pPr>
            <a:endParaRPr lang="fr-CA" sz="2400" dirty="0">
              <a:solidFill>
                <a:schemeClr val="dk1"/>
              </a:solidFill>
            </a:endParaRPr>
          </a:p>
          <a:p>
            <a:pPr lvl="0" rtl="0">
              <a:spcBef>
                <a:spcPts val="0"/>
              </a:spcBef>
              <a:buNone/>
            </a:pPr>
            <a:endParaRPr lang="fr-CA" sz="2000" dirty="0">
              <a:solidFill>
                <a:schemeClr val="dk1"/>
              </a:solidFill>
            </a:endParaRPr>
          </a:p>
          <a:p>
            <a:pPr marL="457200" lvl="0" indent="-355600" rtl="0">
              <a:spcBef>
                <a:spcPts val="0"/>
              </a:spcBef>
              <a:buClr>
                <a:schemeClr val="dk1"/>
              </a:buClr>
              <a:buSzPct val="100000"/>
              <a:buAutoNum type="arabicPeriod"/>
            </a:pPr>
            <a:r>
              <a:rPr lang="fr-CA" sz="2000" dirty="0">
                <a:solidFill>
                  <a:schemeClr val="dk1"/>
                </a:solidFill>
              </a:rPr>
              <a:t>À choix multiple : Tu verras plusieurs options </a:t>
            </a:r>
          </a:p>
          <a:p>
            <a:pPr lvl="0" indent="457200" rtl="0">
              <a:spcBef>
                <a:spcPts val="0"/>
              </a:spcBef>
              <a:buNone/>
            </a:pPr>
            <a:r>
              <a:rPr lang="fr-CA" sz="2000" dirty="0">
                <a:solidFill>
                  <a:schemeClr val="dk1"/>
                </a:solidFill>
              </a:rPr>
              <a:t>de réponses et tu en choisiras une seule. </a:t>
            </a:r>
          </a:p>
          <a:p>
            <a:pPr lvl="0">
              <a:spcBef>
                <a:spcPts val="0"/>
              </a:spcBef>
              <a:buNone/>
            </a:pPr>
            <a:endParaRPr lang="fr-CA" sz="2000" dirty="0">
              <a:solidFill>
                <a:schemeClr val="dk1"/>
              </a:solidFill>
            </a:endParaRPr>
          </a:p>
          <a:p>
            <a:pPr lvl="0">
              <a:spcBef>
                <a:spcPts val="0"/>
              </a:spcBef>
              <a:buNone/>
            </a:pPr>
            <a:endParaRPr lang="fr-CA" sz="2000" dirty="0">
              <a:solidFill>
                <a:schemeClr val="dk1"/>
              </a:solidFill>
            </a:endParaRPr>
          </a:p>
          <a:p>
            <a:pPr lvl="0" rtl="0">
              <a:spcBef>
                <a:spcPts val="0"/>
              </a:spcBef>
              <a:buNone/>
            </a:pPr>
            <a:endParaRPr lang="fr-CA" sz="2000" dirty="0">
              <a:solidFill>
                <a:schemeClr val="dk1"/>
              </a:solidFill>
            </a:endParaRPr>
          </a:p>
          <a:p>
            <a:pPr lvl="0" rtl="0">
              <a:spcBef>
                <a:spcPts val="0"/>
              </a:spcBef>
              <a:buNone/>
            </a:pPr>
            <a:endParaRPr lang="fr-CA" sz="2000" dirty="0">
              <a:solidFill>
                <a:schemeClr val="dk1"/>
              </a:solidFill>
            </a:endParaRPr>
          </a:p>
          <a:p>
            <a:pPr marL="101600" lvl="0" rtl="0">
              <a:spcBef>
                <a:spcPts val="0"/>
              </a:spcBef>
              <a:buClr>
                <a:schemeClr val="dk1"/>
              </a:buClr>
              <a:buSzPct val="100000"/>
            </a:pPr>
            <a:r>
              <a:rPr lang="fr-CA" sz="2000" dirty="0">
                <a:solidFill>
                  <a:schemeClr val="dk1"/>
                </a:solidFill>
              </a:rPr>
              <a:t>2.  À réponses multiples : Tu verras plusieurs options </a:t>
            </a:r>
          </a:p>
          <a:p>
            <a:pPr lvl="0" indent="457200" rtl="0">
              <a:spcBef>
                <a:spcPts val="0"/>
              </a:spcBef>
              <a:buNone/>
            </a:pPr>
            <a:r>
              <a:rPr lang="fr-CA" sz="2000" dirty="0">
                <a:solidFill>
                  <a:schemeClr val="dk1"/>
                </a:solidFill>
              </a:rPr>
              <a:t>de réponses et tu pourras en choisir plus qu’une. </a:t>
            </a:r>
          </a:p>
          <a:p>
            <a:pPr lvl="0" rtl="0">
              <a:spcBef>
                <a:spcPts val="0"/>
              </a:spcBef>
              <a:buNone/>
            </a:pPr>
            <a:endParaRPr lang="fr-CA" sz="2400" dirty="0">
              <a:solidFill>
                <a:schemeClr val="dk1"/>
              </a:solidFill>
            </a:endParaRPr>
          </a:p>
          <a:p>
            <a:pPr lvl="0" rtl="0">
              <a:spcBef>
                <a:spcPts val="0"/>
              </a:spcBef>
              <a:buNone/>
            </a:pPr>
            <a:endParaRPr lang="fr-CA" sz="2400" dirty="0">
              <a:solidFill>
                <a:schemeClr val="dk1"/>
              </a:solidFill>
            </a:endParaRPr>
          </a:p>
          <a:p>
            <a:pPr lvl="0" rtl="0">
              <a:spcBef>
                <a:spcPts val="0"/>
              </a:spcBef>
              <a:buNone/>
            </a:pPr>
            <a:endParaRPr lang="fr-CA" sz="2400" dirty="0">
              <a:solidFill>
                <a:schemeClr val="dk1"/>
              </a:solidFill>
            </a:endParaRPr>
          </a:p>
          <a:p>
            <a:pPr lvl="0" rtl="0">
              <a:spcBef>
                <a:spcPts val="0"/>
              </a:spcBef>
              <a:buNone/>
            </a:pPr>
            <a:endParaRPr lang="fr-CA" sz="2400" dirty="0">
              <a:solidFill>
                <a:schemeClr val="dk1"/>
              </a:solidFill>
            </a:endParaRPr>
          </a:p>
        </p:txBody>
      </p:sp>
      <p:pic>
        <p:nvPicPr>
          <p:cNvPr id="87" name="Shape 87"/>
          <p:cNvPicPr preferRelativeResize="0"/>
          <p:nvPr/>
        </p:nvPicPr>
        <p:blipFill>
          <a:blip r:embed="rId6"/>
          <a:stretch>
            <a:fillRect/>
          </a:stretch>
        </p:blipFill>
        <p:spPr>
          <a:xfrm>
            <a:off x="7954137" y="2883468"/>
            <a:ext cx="1834425" cy="1091063"/>
          </a:xfrm>
          <a:prstGeom prst="rect">
            <a:avLst/>
          </a:prstGeom>
          <a:noFill/>
          <a:ln w="28575" cap="flat" cmpd="sng">
            <a:solidFill>
              <a:schemeClr val="dk1"/>
            </a:solidFill>
            <a:prstDash val="solid"/>
            <a:round/>
            <a:headEnd type="none" w="med" len="med"/>
            <a:tailEnd type="none" w="med" len="med"/>
          </a:ln>
        </p:spPr>
      </p:pic>
      <p:pic>
        <p:nvPicPr>
          <p:cNvPr id="88" name="Shape 88"/>
          <p:cNvPicPr preferRelativeResize="0"/>
          <p:nvPr/>
        </p:nvPicPr>
        <p:blipFill>
          <a:blip r:embed="rId7">
            <a:alphaModFix/>
          </a:blip>
          <a:stretch>
            <a:fillRect/>
          </a:stretch>
        </p:blipFill>
        <p:spPr>
          <a:xfrm>
            <a:off x="4332375" y="360099"/>
            <a:ext cx="5959650" cy="427925"/>
          </a:xfrm>
          <a:prstGeom prst="rect">
            <a:avLst/>
          </a:prstGeom>
          <a:noFill/>
          <a:ln>
            <a:noFill/>
          </a:ln>
        </p:spPr>
      </p:pic>
      <p:pic>
        <p:nvPicPr>
          <p:cNvPr id="89" name="Shape 89"/>
          <p:cNvPicPr preferRelativeResize="0"/>
          <p:nvPr/>
        </p:nvPicPr>
        <p:blipFill>
          <a:blip r:embed="rId8"/>
          <a:stretch>
            <a:fillRect/>
          </a:stretch>
        </p:blipFill>
        <p:spPr>
          <a:xfrm>
            <a:off x="6592550" y="4716132"/>
            <a:ext cx="4557599" cy="1426785"/>
          </a:xfrm>
          <a:prstGeom prst="rect">
            <a:avLst/>
          </a:prstGeom>
          <a:noFill/>
          <a:ln w="28575" cap="flat" cmpd="sng">
            <a:solidFill>
              <a:srgbClr val="434343"/>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stretch>
            <a:fillRect/>
          </a:stretch>
        </p:blipFill>
        <p:spPr>
          <a:xfrm>
            <a:off x="0" y="2115"/>
            <a:ext cx="12191999" cy="1143894"/>
          </a:xfrm>
          <a:prstGeom prst="rect">
            <a:avLst/>
          </a:prstGeom>
          <a:noFill/>
          <a:ln>
            <a:noFill/>
          </a:ln>
        </p:spPr>
      </p:pic>
      <p:pic>
        <p:nvPicPr>
          <p:cNvPr id="95" name="Shape 9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96" name="Shape 96"/>
          <p:cNvSpPr txBox="1"/>
          <p:nvPr/>
        </p:nvSpPr>
        <p:spPr>
          <a:xfrm>
            <a:off x="368325" y="1429250"/>
            <a:ext cx="11409900" cy="4299600"/>
          </a:xfrm>
          <a:prstGeom prst="rect">
            <a:avLst/>
          </a:prstGeom>
          <a:noFill/>
          <a:ln>
            <a:noFill/>
          </a:ln>
        </p:spPr>
        <p:txBody>
          <a:bodyPr lIns="91425" tIns="91425" rIns="91425" bIns="91425" anchor="t" anchorCtr="0">
            <a:noAutofit/>
          </a:bodyPr>
          <a:lstStyle/>
          <a:p>
            <a:pPr lvl="0">
              <a:spcBef>
                <a:spcPts val="0"/>
              </a:spcBef>
              <a:buNone/>
            </a:pPr>
            <a:r>
              <a:rPr lang="fr-CA" sz="2400" dirty="0">
                <a:solidFill>
                  <a:schemeClr val="dk1"/>
                </a:solidFill>
              </a:rPr>
              <a:t>Prends ton temps pour répondre à chaque question. Tu </a:t>
            </a:r>
            <a:r>
              <a:rPr lang="fr-CA" sz="2400" b="1" dirty="0">
                <a:solidFill>
                  <a:schemeClr val="dk1"/>
                </a:solidFill>
              </a:rPr>
              <a:t>ne pourras pas retourner en arrière</a:t>
            </a:r>
            <a:r>
              <a:rPr lang="fr-CA" sz="2400" dirty="0">
                <a:solidFill>
                  <a:schemeClr val="dk1"/>
                </a:solidFill>
              </a:rPr>
              <a:t> et changer une réponse sur une page précédente. </a:t>
            </a:r>
          </a:p>
          <a:p>
            <a:pPr lvl="0">
              <a:spcBef>
                <a:spcPts val="0"/>
              </a:spcBef>
              <a:buNone/>
            </a:pPr>
            <a:endParaRPr lang="fr-CA" sz="2400" dirty="0">
              <a:solidFill>
                <a:schemeClr val="dk1"/>
              </a:solidFill>
            </a:endParaRPr>
          </a:p>
          <a:p>
            <a:pPr lvl="0">
              <a:spcBef>
                <a:spcPts val="0"/>
              </a:spcBef>
              <a:buNone/>
            </a:pPr>
            <a:endParaRPr lang="fr-CA" sz="2400" dirty="0">
              <a:solidFill>
                <a:schemeClr val="dk1"/>
              </a:solidFill>
            </a:endParaRPr>
          </a:p>
          <a:p>
            <a:pPr lvl="0">
              <a:spcBef>
                <a:spcPts val="0"/>
              </a:spcBef>
              <a:buNone/>
            </a:pPr>
            <a:r>
              <a:rPr lang="fr-CA" sz="2400" dirty="0">
                <a:solidFill>
                  <a:schemeClr val="dk1"/>
                </a:solidFill>
              </a:rPr>
              <a:t>Tu peux sauter n’importe quelle question si tu ne connais pas la réponse, ou si tu préfères ne pas répondre. </a:t>
            </a:r>
          </a:p>
          <a:p>
            <a:pPr lvl="0">
              <a:spcBef>
                <a:spcPts val="0"/>
              </a:spcBef>
              <a:buNone/>
            </a:pPr>
            <a:endParaRPr lang="fr-CA" sz="2400" dirty="0">
              <a:solidFill>
                <a:schemeClr val="dk1"/>
              </a:solidFill>
            </a:endParaRPr>
          </a:p>
          <a:p>
            <a:pPr lvl="0">
              <a:spcBef>
                <a:spcPts val="0"/>
              </a:spcBef>
              <a:buNone/>
            </a:pPr>
            <a:endParaRPr lang="fr-CA" sz="2400" dirty="0">
              <a:solidFill>
                <a:schemeClr val="dk1"/>
              </a:solidFill>
            </a:endParaRPr>
          </a:p>
          <a:p>
            <a:pPr lvl="0">
              <a:spcBef>
                <a:spcPts val="0"/>
              </a:spcBef>
              <a:buNone/>
            </a:pPr>
            <a:r>
              <a:rPr lang="fr-CA" sz="2400" dirty="0">
                <a:solidFill>
                  <a:schemeClr val="dk1"/>
                </a:solidFill>
              </a:rPr>
              <a:t>La barre de progression en haut de l’écran va avancer à mesure que tu remplis le sondage. À ce moment, nous nous trouvons avec </a:t>
            </a:r>
            <a:r>
              <a:rPr lang="fr-CA" sz="2400" b="1" dirty="0">
                <a:solidFill>
                  <a:schemeClr val="dk1"/>
                </a:solidFill>
              </a:rPr>
              <a:t>14 %</a:t>
            </a:r>
            <a:r>
              <a:rPr lang="fr-CA" sz="2400" dirty="0">
                <a:solidFill>
                  <a:schemeClr val="dk1"/>
                </a:solidFill>
              </a:rPr>
              <a:t> de complété. Lorsque tu auras terminé, le chiffre au centre de la barre de progression indiquera </a:t>
            </a:r>
            <a:r>
              <a:rPr lang="fr-CA" sz="2400" b="1" dirty="0">
                <a:solidFill>
                  <a:schemeClr val="dk1"/>
                </a:solidFill>
              </a:rPr>
              <a:t>100 %</a:t>
            </a:r>
            <a:r>
              <a:rPr lang="fr-CA" sz="2400" dirty="0">
                <a:solidFill>
                  <a:schemeClr val="dk1"/>
                </a:solidFill>
              </a:rPr>
              <a:t> complété. </a:t>
            </a:r>
          </a:p>
        </p:txBody>
      </p:sp>
      <p:pic>
        <p:nvPicPr>
          <p:cNvPr id="97" name="Shape 97"/>
          <p:cNvPicPr preferRelativeResize="0"/>
          <p:nvPr/>
        </p:nvPicPr>
        <p:blipFill>
          <a:blip r:embed="rId5">
            <a:alphaModFix/>
          </a:blip>
          <a:stretch>
            <a:fillRect/>
          </a:stretch>
        </p:blipFill>
        <p:spPr>
          <a:xfrm>
            <a:off x="4328100" y="349153"/>
            <a:ext cx="5937359" cy="449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a:blip r:embed="rId3"/>
          <a:stretch>
            <a:fillRect/>
          </a:stretch>
        </p:blipFill>
        <p:spPr>
          <a:xfrm>
            <a:off x="0" y="2115"/>
            <a:ext cx="12191999" cy="1143894"/>
          </a:xfrm>
          <a:prstGeom prst="rect">
            <a:avLst/>
          </a:prstGeom>
          <a:noFill/>
          <a:ln>
            <a:noFill/>
          </a:ln>
        </p:spPr>
      </p:pic>
      <p:pic>
        <p:nvPicPr>
          <p:cNvPr id="103" name="Shape 103"/>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04" name="Shape 104"/>
          <p:cNvGrpSpPr/>
          <p:nvPr/>
        </p:nvGrpSpPr>
        <p:grpSpPr>
          <a:xfrm>
            <a:off x="2152661" y="2244799"/>
            <a:ext cx="7886700" cy="2368413"/>
            <a:chOff x="2152661" y="2244799"/>
            <a:chExt cx="7886700" cy="2368413"/>
          </a:xfrm>
        </p:grpSpPr>
        <p:sp>
          <p:nvSpPr>
            <p:cNvPr id="105" name="Shape 105"/>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fr-CA" sz="4800" b="1">
                  <a:solidFill>
                    <a:schemeClr val="accent2"/>
                  </a:solidFill>
                  <a:latin typeface="Calibri"/>
                  <a:sym typeface="Calibri"/>
                </a:rPr>
                <a:t>Les sujets du sondage </a:t>
              </a:r>
            </a:p>
          </p:txBody>
        </p:sp>
        <p:sp>
          <p:nvSpPr>
            <p:cNvPr id="106" name="Shape 106"/>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fr-CA" sz="3000">
                  <a:solidFill>
                    <a:schemeClr val="dk1"/>
                  </a:solidFill>
                  <a:latin typeface="Calibri"/>
                  <a:sym typeface="Calibri"/>
                </a:rPr>
                <a:t>Dans cette section, nous réviserons certaines des questions du sondage. </a:t>
              </a:r>
            </a:p>
          </p:txBody>
        </p:sp>
      </p:grpSp>
      <p:pic>
        <p:nvPicPr>
          <p:cNvPr id="107" name="Shape 107"/>
          <p:cNvPicPr preferRelativeResize="0"/>
          <p:nvPr/>
        </p:nvPicPr>
        <p:blipFill>
          <a:blip r:embed="rId5">
            <a:alphaModFix/>
          </a:blip>
          <a:stretch>
            <a:fillRect/>
          </a:stretch>
        </p:blipFill>
        <p:spPr>
          <a:xfrm>
            <a:off x="4214599" y="349167"/>
            <a:ext cx="6138549" cy="44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a:blip r:embed="rId3"/>
          <a:stretch>
            <a:fillRect/>
          </a:stretch>
        </p:blipFill>
        <p:spPr>
          <a:xfrm>
            <a:off x="0" y="2115"/>
            <a:ext cx="12191999" cy="1143894"/>
          </a:xfrm>
          <a:prstGeom prst="rect">
            <a:avLst/>
          </a:prstGeom>
          <a:noFill/>
          <a:ln>
            <a:noFill/>
          </a:ln>
        </p:spPr>
      </p:pic>
      <p:pic>
        <p:nvPicPr>
          <p:cNvPr id="113" name="Shape 113"/>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14" name="Shape 114"/>
          <p:cNvSpPr txBox="1"/>
          <p:nvPr/>
        </p:nvSpPr>
        <p:spPr>
          <a:xfrm>
            <a:off x="127575" y="1245777"/>
            <a:ext cx="11888000" cy="5542767"/>
          </a:xfrm>
          <a:prstGeom prst="rect">
            <a:avLst/>
          </a:prstGeom>
          <a:noFill/>
          <a:ln>
            <a:noFill/>
          </a:ln>
        </p:spPr>
        <p:txBody>
          <a:bodyPr lIns="91425" tIns="91425" rIns="91425" bIns="91425" anchor="ctr" anchorCtr="0">
            <a:noAutofit/>
          </a:bodyPr>
          <a:lstStyle/>
          <a:p>
            <a:pPr lvl="0" algn="ctr" rtl="0">
              <a:lnSpc>
                <a:spcPct val="80000"/>
              </a:lnSpc>
              <a:spcBef>
                <a:spcPts val="0"/>
              </a:spcBef>
              <a:buNone/>
            </a:pPr>
            <a:r>
              <a:rPr lang="fr-CA" sz="3000" b="1" dirty="0">
                <a:solidFill>
                  <a:schemeClr val="accent2"/>
                </a:solidFill>
                <a:latin typeface="Calibri"/>
                <a:sym typeface="Calibri"/>
              </a:rPr>
              <a:t>Structure familiale</a:t>
            </a:r>
          </a:p>
          <a:p>
            <a:pPr lvl="0" algn="ctr" rtl="0">
              <a:lnSpc>
                <a:spcPct val="80000"/>
              </a:lnSpc>
              <a:spcBef>
                <a:spcPts val="0"/>
              </a:spcBef>
              <a:buNone/>
            </a:pPr>
            <a:endParaRPr lang="fr-CA" sz="1100" b="1" dirty="0">
              <a:solidFill>
                <a:schemeClr val="dk1"/>
              </a:solidFill>
              <a:latin typeface="Calibri"/>
              <a:ea typeface="Calibri"/>
              <a:cs typeface="Calibri"/>
              <a:sym typeface="Calibri"/>
            </a:endParaRPr>
          </a:p>
          <a:p>
            <a:pPr lvl="0" rtl="0">
              <a:lnSpc>
                <a:spcPct val="80000"/>
              </a:lnSpc>
              <a:spcBef>
                <a:spcPts val="0"/>
              </a:spcBef>
              <a:buNone/>
            </a:pPr>
            <a:r>
              <a:rPr lang="fr-CA" sz="2400" b="1" dirty="0">
                <a:solidFill>
                  <a:schemeClr val="dk1"/>
                </a:solidFill>
                <a:latin typeface="Calibri"/>
                <a:sym typeface="Calibri"/>
              </a:rPr>
              <a:t>Lequel des énoncés suivants indique le mieux avec qui tu habites.</a:t>
            </a:r>
            <a:endParaRPr lang="fr-CA" sz="2400" b="1" dirty="0">
              <a:solidFill>
                <a:schemeClr val="dk1"/>
              </a:solidFill>
              <a:latin typeface="Calibri"/>
              <a:ea typeface="Calibri"/>
              <a:cs typeface="Calibri"/>
              <a:sym typeface="Calibri"/>
            </a:endParaRPr>
          </a:p>
          <a:p>
            <a:pPr marL="457200" lvl="0" indent="-381000">
              <a:buClr>
                <a:schemeClr val="dk1"/>
              </a:buClr>
              <a:buSzPct val="100000"/>
              <a:buFont typeface="Calibri"/>
              <a:buChar char="●"/>
            </a:pPr>
            <a:r>
              <a:rPr lang="fr-CA" sz="2400" dirty="0">
                <a:solidFill>
                  <a:schemeClr val="dk1"/>
                </a:solidFill>
                <a:latin typeface="Calibri"/>
                <a:sym typeface="Calibri"/>
              </a:rPr>
              <a:t>Les deux parents (y compris les beaux-parents ou d’autres tuteurs).</a:t>
            </a:r>
            <a:br>
              <a:rPr dirty="0"/>
            </a:br>
            <a:r>
              <a:rPr lang="en-US" dirty="0"/>
              <a:t>	</a:t>
            </a:r>
            <a:r>
              <a:rPr lang="fr-CA" sz="2000" dirty="0">
                <a:solidFill>
                  <a:schemeClr val="dk1"/>
                </a:solidFill>
                <a:latin typeface="Calibri"/>
                <a:sym typeface="Calibri"/>
              </a:rPr>
              <a:t>Par exemple :</a:t>
            </a:r>
            <a:br>
              <a:rPr dirty="0"/>
            </a:br>
            <a:r>
              <a:rPr lang="en-US" sz="2000" dirty="0">
                <a:solidFill>
                  <a:schemeClr val="dk1"/>
                </a:solidFill>
                <a:latin typeface="Calibri"/>
                <a:sym typeface="Calibri"/>
              </a:rPr>
              <a:t>		</a:t>
            </a:r>
            <a:r>
              <a:rPr lang="fr-CA" sz="2000" dirty="0">
                <a:solidFill>
                  <a:schemeClr val="dk1"/>
                </a:solidFill>
                <a:latin typeface="Calibri"/>
                <a:sym typeface="Calibri"/>
              </a:rPr>
              <a:t>Ma mère et mon père</a:t>
            </a:r>
            <a:br>
              <a:rPr dirty="0"/>
            </a:br>
            <a:r>
              <a:rPr lang="en-US" sz="2000" dirty="0">
                <a:solidFill>
                  <a:schemeClr val="dk1"/>
                </a:solidFill>
                <a:latin typeface="Calibri"/>
                <a:sym typeface="Calibri"/>
              </a:rPr>
              <a:t>		</a:t>
            </a:r>
            <a:r>
              <a:rPr lang="fr-CA" sz="2000" dirty="0">
                <a:solidFill>
                  <a:schemeClr val="dk1"/>
                </a:solidFill>
                <a:latin typeface="Calibri"/>
                <a:sym typeface="Calibri"/>
              </a:rPr>
              <a:t>Deux mères </a:t>
            </a:r>
            <a:br>
              <a:rPr dirty="0"/>
            </a:br>
            <a:r>
              <a:rPr lang="en-US" sz="2000" dirty="0">
                <a:solidFill>
                  <a:schemeClr val="dk1"/>
                </a:solidFill>
                <a:latin typeface="Calibri"/>
                <a:sym typeface="Calibri"/>
              </a:rPr>
              <a:t>		</a:t>
            </a:r>
            <a:r>
              <a:rPr lang="fr-CA" sz="2000" dirty="0">
                <a:solidFill>
                  <a:schemeClr val="dk1"/>
                </a:solidFill>
                <a:latin typeface="Calibri"/>
                <a:sym typeface="Calibri"/>
              </a:rPr>
              <a:t>Deux pères</a:t>
            </a:r>
          </a:p>
          <a:p>
            <a:pPr marL="457200" lvl="0" indent="-381000">
              <a:buClr>
                <a:schemeClr val="dk1"/>
              </a:buClr>
              <a:buSzPct val="100000"/>
              <a:buFont typeface="Calibri"/>
              <a:buChar char="●"/>
            </a:pPr>
            <a:r>
              <a:rPr lang="fr-CA" sz="2400" dirty="0">
                <a:solidFill>
                  <a:schemeClr val="dk1"/>
                </a:solidFill>
                <a:latin typeface="Calibri"/>
                <a:sym typeface="Calibri"/>
              </a:rPr>
              <a:t>Un parent (y compris un beau-parent ou un autre tuteur).</a:t>
            </a:r>
            <a:br>
              <a:rPr dirty="0"/>
            </a:br>
            <a:r>
              <a:rPr lang="en-US" dirty="0"/>
              <a:t>	</a:t>
            </a:r>
            <a:r>
              <a:rPr lang="fr-CA" sz="2000" dirty="0">
                <a:solidFill>
                  <a:schemeClr val="dk1"/>
                </a:solidFill>
                <a:latin typeface="Calibri"/>
                <a:sym typeface="Calibri"/>
              </a:rPr>
              <a:t>Par exemple :</a:t>
            </a:r>
            <a:br>
              <a:rPr dirty="0"/>
            </a:br>
            <a:r>
              <a:rPr lang="en-US" sz="2000" dirty="0">
                <a:solidFill>
                  <a:schemeClr val="dk1"/>
                </a:solidFill>
                <a:latin typeface="Calibri"/>
                <a:sym typeface="Calibri"/>
              </a:rPr>
              <a:t>		</a:t>
            </a:r>
            <a:r>
              <a:rPr lang="fr-CA" sz="2000" dirty="0">
                <a:solidFill>
                  <a:schemeClr val="dk1"/>
                </a:solidFill>
                <a:latin typeface="Calibri"/>
                <a:sym typeface="Calibri"/>
              </a:rPr>
              <a:t>Seulement ma mère (ou belle-mère ou autre tutrice)</a:t>
            </a:r>
            <a:br>
              <a:rPr dirty="0"/>
            </a:br>
            <a:r>
              <a:rPr lang="en-US" sz="2000" dirty="0">
                <a:solidFill>
                  <a:schemeClr val="dk1"/>
                </a:solidFill>
                <a:latin typeface="Calibri"/>
                <a:sym typeface="Calibri"/>
              </a:rPr>
              <a:t>		</a:t>
            </a:r>
            <a:r>
              <a:rPr lang="fr-CA" sz="2000" dirty="0">
                <a:solidFill>
                  <a:schemeClr val="dk1"/>
                </a:solidFill>
                <a:latin typeface="Calibri"/>
                <a:sym typeface="Calibri"/>
              </a:rPr>
              <a:t>Seulement mon père (ou un beau-père ou un autre tuteur)</a:t>
            </a:r>
          </a:p>
          <a:p>
            <a:pPr marL="457200" lvl="0" indent="-381000">
              <a:buClr>
                <a:schemeClr val="dk1"/>
              </a:buClr>
              <a:buSzPct val="100000"/>
              <a:buFont typeface="Calibri"/>
              <a:buChar char="●"/>
            </a:pPr>
            <a:r>
              <a:rPr lang="fr-CA" sz="2400" dirty="0">
                <a:solidFill>
                  <a:schemeClr val="dk1"/>
                </a:solidFill>
                <a:latin typeface="Calibri"/>
                <a:sym typeface="Calibri"/>
              </a:rPr>
              <a:t>Je vis dans des maisons séparées, parfois avec un seul parent et parfois avec un autre parent.</a:t>
            </a:r>
          </a:p>
          <a:p>
            <a:pPr marL="457200" lvl="0" indent="-381000" rtl="0">
              <a:spcBef>
                <a:spcPts val="0"/>
              </a:spcBef>
              <a:buClr>
                <a:schemeClr val="dk1"/>
              </a:buClr>
              <a:buSzPct val="100000"/>
              <a:buFont typeface="Calibri"/>
              <a:buChar char="●"/>
            </a:pPr>
            <a:r>
              <a:rPr lang="fr-CA" sz="2400" dirty="0">
                <a:solidFill>
                  <a:schemeClr val="dk1"/>
                </a:solidFill>
                <a:latin typeface="Calibri"/>
                <a:sym typeface="Calibri"/>
              </a:rPr>
              <a:t>Autres</a:t>
            </a:r>
          </a:p>
          <a:p>
            <a:pPr lvl="0" algn="ctr" rtl="0">
              <a:spcBef>
                <a:spcPts val="0"/>
              </a:spcBef>
              <a:buNone/>
            </a:pPr>
            <a:r>
              <a:rPr lang="fr-CA" sz="3000" b="1" dirty="0">
                <a:solidFill>
                  <a:schemeClr val="accent2"/>
                </a:solidFill>
                <a:latin typeface="Calibri"/>
                <a:sym typeface="Calibri"/>
              </a:rPr>
              <a:t>Tu peux répondre à cette question sur ta fiche de travail.</a:t>
            </a:r>
          </a:p>
          <a:p>
            <a:pPr lvl="0" rtl="0">
              <a:spcBef>
                <a:spcPts val="0"/>
              </a:spcBef>
              <a:buNone/>
            </a:pPr>
            <a:endParaRPr lang="fr-CA" sz="2400" b="1" dirty="0">
              <a:solidFill>
                <a:schemeClr val="dk1"/>
              </a:solidFill>
              <a:latin typeface="Calibri"/>
              <a:ea typeface="Calibri"/>
              <a:cs typeface="Calibri"/>
              <a:sym typeface="Calibri"/>
            </a:endParaRPr>
          </a:p>
        </p:txBody>
      </p:sp>
      <p:pic>
        <p:nvPicPr>
          <p:cNvPr id="115" name="Shape 115"/>
          <p:cNvPicPr preferRelativeResize="0"/>
          <p:nvPr/>
        </p:nvPicPr>
        <p:blipFill>
          <a:blip r:embed="rId5">
            <a:alphaModFix/>
          </a:blip>
          <a:stretch>
            <a:fillRect/>
          </a:stretch>
        </p:blipFill>
        <p:spPr>
          <a:xfrm>
            <a:off x="8186525" y="2428449"/>
            <a:ext cx="3829050" cy="2247900"/>
          </a:xfrm>
          <a:prstGeom prst="rect">
            <a:avLst/>
          </a:prstGeom>
          <a:noFill/>
          <a:ln>
            <a:noFill/>
          </a:ln>
        </p:spPr>
      </p:pic>
      <p:pic>
        <p:nvPicPr>
          <p:cNvPr id="116" name="Shape 116"/>
          <p:cNvPicPr preferRelativeResize="0"/>
          <p:nvPr/>
        </p:nvPicPr>
        <p:blipFill>
          <a:blip r:embed="rId6">
            <a:alphaModFix/>
          </a:blip>
          <a:stretch>
            <a:fillRect/>
          </a:stretch>
        </p:blipFill>
        <p:spPr>
          <a:xfrm>
            <a:off x="4326124" y="360737"/>
            <a:ext cx="5986124" cy="426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stretch>
            <a:fillRect/>
          </a:stretch>
        </p:blipFill>
        <p:spPr>
          <a:xfrm>
            <a:off x="0" y="2115"/>
            <a:ext cx="12191999" cy="1143894"/>
          </a:xfrm>
          <a:prstGeom prst="rect">
            <a:avLst/>
          </a:prstGeom>
          <a:noFill/>
          <a:ln>
            <a:noFill/>
          </a:ln>
        </p:spPr>
      </p:pic>
      <p:pic>
        <p:nvPicPr>
          <p:cNvPr id="122" name="Shape 122"/>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23" name="Shape 123"/>
          <p:cNvSpPr txBox="1"/>
          <p:nvPr/>
        </p:nvSpPr>
        <p:spPr>
          <a:xfrm>
            <a:off x="234600" y="1220212"/>
            <a:ext cx="11722800" cy="3950100"/>
          </a:xfrm>
          <a:prstGeom prst="rect">
            <a:avLst/>
          </a:prstGeom>
          <a:noFill/>
          <a:ln>
            <a:noFill/>
          </a:ln>
        </p:spPr>
        <p:txBody>
          <a:bodyPr lIns="91425" tIns="91425" rIns="91425" bIns="91425" anchor="ctr" anchorCtr="0">
            <a:noAutofit/>
          </a:bodyPr>
          <a:lstStyle/>
          <a:p>
            <a:pPr lvl="0" algn="ctr" rtl="0">
              <a:lnSpc>
                <a:spcPct val="80000"/>
              </a:lnSpc>
              <a:spcBef>
                <a:spcPts val="0"/>
              </a:spcBef>
              <a:buNone/>
            </a:pPr>
            <a:r>
              <a:rPr lang="fr-CA" sz="3000" b="1">
                <a:solidFill>
                  <a:schemeClr val="accent2"/>
                </a:solidFill>
                <a:latin typeface="Calibri"/>
                <a:sym typeface="Calibri"/>
              </a:rPr>
              <a:t>Recommandations alimentaires</a:t>
            </a:r>
          </a:p>
          <a:p>
            <a:pPr lvl="0" algn="ctr" rtl="0">
              <a:lnSpc>
                <a:spcPct val="80000"/>
              </a:lnSpc>
              <a:spcBef>
                <a:spcPts val="0"/>
              </a:spcBef>
              <a:buNone/>
            </a:pPr>
            <a:endParaRPr lang="fr-CA" sz="1800">
              <a:solidFill>
                <a:schemeClr val="accent2"/>
              </a:solidFill>
            </a:endParaRPr>
          </a:p>
          <a:p>
            <a:pPr lvl="0" rtl="0">
              <a:spcBef>
                <a:spcPts val="0"/>
              </a:spcBef>
              <a:buNone/>
            </a:pPr>
            <a:r>
              <a:rPr lang="fr-CA" sz="2400">
                <a:solidFill>
                  <a:schemeClr val="dk1"/>
                </a:solidFill>
                <a:latin typeface="Calibri"/>
                <a:sym typeface="Calibri"/>
              </a:rPr>
              <a:t>Qu’est-ce que tu as mangé hier? Pense à tous les aliments que tu as mangés (déjeuner, diner, souper et collations) et combien tu as mangé. </a:t>
            </a:r>
          </a:p>
          <a:p>
            <a:pPr lvl="0" rtl="0">
              <a:spcBef>
                <a:spcPts val="0"/>
              </a:spcBef>
              <a:buNone/>
            </a:pPr>
            <a:endParaRPr lang="fr-CA" sz="2400">
              <a:solidFill>
                <a:schemeClr val="dk1"/>
              </a:solidFill>
              <a:latin typeface="Calibri"/>
              <a:ea typeface="Calibri"/>
              <a:cs typeface="Calibri"/>
              <a:sym typeface="Calibri"/>
            </a:endParaRPr>
          </a:p>
          <a:p>
            <a:pPr lvl="0" rtl="0">
              <a:spcBef>
                <a:spcPts val="0"/>
              </a:spcBef>
              <a:buNone/>
            </a:pPr>
            <a:r>
              <a:rPr lang="fr-CA" sz="2400">
                <a:solidFill>
                  <a:schemeClr val="dk1"/>
                </a:solidFill>
                <a:latin typeface="Calibri"/>
                <a:sym typeface="Calibri"/>
              </a:rPr>
              <a:t>Sur le sondage, il y aura des images de nourriture qui montrent différents types de nourriture et la taille des portions pour chacun. </a:t>
            </a:r>
          </a:p>
          <a:p>
            <a:pPr lvl="0" rtl="0">
              <a:spcBef>
                <a:spcPts val="0"/>
              </a:spcBef>
              <a:buNone/>
            </a:pPr>
            <a:endParaRPr lang="fr-CA" sz="2400">
              <a:solidFill>
                <a:schemeClr val="dk1"/>
              </a:solidFill>
              <a:latin typeface="Calibri"/>
              <a:ea typeface="Calibri"/>
              <a:cs typeface="Calibri"/>
              <a:sym typeface="Calibri"/>
            </a:endParaRPr>
          </a:p>
          <a:p>
            <a:pPr lvl="0" rtl="0">
              <a:spcBef>
                <a:spcPts val="0"/>
              </a:spcBef>
              <a:buNone/>
            </a:pPr>
            <a:r>
              <a:rPr lang="fr-CA" sz="2400">
                <a:solidFill>
                  <a:schemeClr val="dk1"/>
                </a:solidFill>
                <a:latin typeface="Calibri"/>
                <a:sym typeface="Calibri"/>
              </a:rPr>
              <a:t>Examine attentivement chaque image avant de choisir ta réponse. </a:t>
            </a:r>
          </a:p>
          <a:p>
            <a:pPr lvl="0" rtl="0">
              <a:spcBef>
                <a:spcPts val="0"/>
              </a:spcBef>
              <a:buNone/>
            </a:pPr>
            <a:endParaRPr lang="fr-CA" sz="2400">
              <a:solidFill>
                <a:schemeClr val="dk1"/>
              </a:solidFill>
              <a:latin typeface="Calibri"/>
              <a:ea typeface="Calibri"/>
              <a:cs typeface="Calibri"/>
              <a:sym typeface="Calibri"/>
            </a:endParaRPr>
          </a:p>
        </p:txBody>
      </p:sp>
      <p:pic>
        <p:nvPicPr>
          <p:cNvPr id="124" name="Shape 124"/>
          <p:cNvPicPr preferRelativeResize="0"/>
          <p:nvPr/>
        </p:nvPicPr>
        <p:blipFill rotWithShape="1">
          <a:blip r:embed="rId5">
            <a:alphaModFix/>
          </a:blip>
          <a:srcRect/>
          <a:stretch/>
        </p:blipFill>
        <p:spPr>
          <a:xfrm>
            <a:off x="926693" y="4750118"/>
            <a:ext cx="1934100" cy="1452900"/>
          </a:xfrm>
          <a:prstGeom prst="rect">
            <a:avLst/>
          </a:prstGeom>
          <a:noFill/>
          <a:ln>
            <a:noFill/>
          </a:ln>
        </p:spPr>
      </p:pic>
      <p:pic>
        <p:nvPicPr>
          <p:cNvPr id="125" name="Shape 125"/>
          <p:cNvPicPr preferRelativeResize="0"/>
          <p:nvPr/>
        </p:nvPicPr>
        <p:blipFill>
          <a:blip r:embed="rId6">
            <a:alphaModFix/>
          </a:blip>
          <a:stretch>
            <a:fillRect/>
          </a:stretch>
        </p:blipFill>
        <p:spPr>
          <a:xfrm>
            <a:off x="4183450" y="297825"/>
            <a:ext cx="6198500" cy="552475"/>
          </a:xfrm>
          <a:prstGeom prst="rect">
            <a:avLst/>
          </a:prstGeom>
          <a:noFill/>
          <a:ln>
            <a:noFill/>
          </a:ln>
        </p:spPr>
      </p:pic>
      <p:sp>
        <p:nvSpPr>
          <p:cNvPr id="126" name="Shape 126"/>
          <p:cNvSpPr txBox="1"/>
          <p:nvPr/>
        </p:nvSpPr>
        <p:spPr>
          <a:xfrm>
            <a:off x="2243925" y="4797825"/>
            <a:ext cx="8309100" cy="1357500"/>
          </a:xfrm>
          <a:prstGeom prst="rect">
            <a:avLst/>
          </a:prstGeom>
          <a:noFill/>
          <a:ln>
            <a:noFill/>
          </a:ln>
        </p:spPr>
        <p:txBody>
          <a:bodyPr lIns="91425" tIns="91425" rIns="91425" bIns="91425" anchor="ctr" anchorCtr="0">
            <a:noAutofit/>
          </a:bodyPr>
          <a:lstStyle/>
          <a:p>
            <a:pPr lvl="0" algn="ctr" rtl="0">
              <a:spcBef>
                <a:spcPts val="0"/>
              </a:spcBef>
              <a:buNone/>
            </a:pPr>
            <a:r>
              <a:rPr lang="fr-CA" sz="3000" b="1">
                <a:solidFill>
                  <a:schemeClr val="accent2"/>
                </a:solidFill>
                <a:latin typeface="Calibri"/>
                <a:sym typeface="Calibri"/>
              </a:rPr>
              <a:t>Tu peux répondre à ces questions </a:t>
            </a:r>
          </a:p>
          <a:p>
            <a:pPr lvl="0" algn="ctr" rtl="0">
              <a:spcBef>
                <a:spcPts val="0"/>
              </a:spcBef>
              <a:buNone/>
            </a:pPr>
            <a:r>
              <a:rPr lang="fr-CA" sz="3000" b="1">
                <a:solidFill>
                  <a:schemeClr val="accent2"/>
                </a:solidFill>
                <a:latin typeface="Calibri"/>
                <a:sym typeface="Calibri"/>
              </a:rPr>
              <a:t>sur ta fiche de travail.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stretch>
            <a:fillRect/>
          </a:stretch>
        </p:blipFill>
        <p:spPr>
          <a:xfrm>
            <a:off x="0" y="2115"/>
            <a:ext cx="12191999" cy="1143894"/>
          </a:xfrm>
          <a:prstGeom prst="rect">
            <a:avLst/>
          </a:prstGeom>
          <a:noFill/>
          <a:ln>
            <a:noFill/>
          </a:ln>
        </p:spPr>
      </p:pic>
      <p:pic>
        <p:nvPicPr>
          <p:cNvPr id="132" name="Shape 132"/>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33" name="Shape 133"/>
          <p:cNvSpPr txBox="1"/>
          <p:nvPr/>
        </p:nvSpPr>
        <p:spPr>
          <a:xfrm>
            <a:off x="308800" y="1431750"/>
            <a:ext cx="11610600" cy="4848600"/>
          </a:xfrm>
          <a:prstGeom prst="rect">
            <a:avLst/>
          </a:prstGeom>
          <a:noFill/>
          <a:ln>
            <a:noFill/>
          </a:ln>
        </p:spPr>
        <p:txBody>
          <a:bodyPr lIns="91425" tIns="91425" rIns="91425" bIns="91425" anchor="t" anchorCtr="0">
            <a:noAutofit/>
          </a:bodyPr>
          <a:lstStyle/>
          <a:p>
            <a:pPr lvl="0" algn="ctr" rtl="0">
              <a:spcBef>
                <a:spcPts val="0"/>
              </a:spcBef>
              <a:buNone/>
            </a:pPr>
            <a:r>
              <a:rPr lang="fr-CA" sz="3000" b="1">
                <a:solidFill>
                  <a:schemeClr val="accent2"/>
                </a:solidFill>
                <a:latin typeface="Calibri"/>
                <a:sym typeface="Calibri"/>
              </a:rPr>
              <a:t>Taille et poids</a:t>
            </a:r>
          </a:p>
          <a:p>
            <a:pPr lvl="0">
              <a:spcBef>
                <a:spcPts val="0"/>
              </a:spcBef>
              <a:buNone/>
            </a:pPr>
            <a:endParaRPr lang="fr-CA" sz="2400">
              <a:solidFill>
                <a:schemeClr val="dk1"/>
              </a:solidFill>
              <a:latin typeface="Calibri"/>
              <a:ea typeface="Calibri"/>
              <a:cs typeface="Calibri"/>
              <a:sym typeface="Calibri"/>
            </a:endParaRPr>
          </a:p>
          <a:p>
            <a:pPr lvl="0" rtl="0">
              <a:spcBef>
                <a:spcPts val="0"/>
              </a:spcBef>
              <a:buNone/>
            </a:pPr>
            <a:r>
              <a:rPr lang="fr-CA" sz="2400">
                <a:solidFill>
                  <a:schemeClr val="dk1"/>
                </a:solidFill>
                <a:latin typeface="Calibri"/>
                <a:sym typeface="Calibri"/>
              </a:rPr>
              <a:t>Une des questions du sondage te demandera d’entrer ta taille et ton poids. </a:t>
            </a:r>
          </a:p>
          <a:p>
            <a:pPr lvl="0" rtl="0">
              <a:spcBef>
                <a:spcPts val="0"/>
              </a:spcBef>
              <a:buNone/>
            </a:pPr>
            <a:endParaRPr lang="fr-CA" sz="2400">
              <a:solidFill>
                <a:schemeClr val="dk1"/>
              </a:solidFill>
              <a:latin typeface="Calibri"/>
              <a:ea typeface="Calibri"/>
              <a:cs typeface="Calibri"/>
              <a:sym typeface="Calibri"/>
            </a:endParaRPr>
          </a:p>
          <a:p>
            <a:pPr lvl="0" rtl="0">
              <a:spcBef>
                <a:spcPts val="0"/>
              </a:spcBef>
              <a:buNone/>
            </a:pPr>
            <a:r>
              <a:rPr lang="fr-CA" sz="2400">
                <a:solidFill>
                  <a:schemeClr val="dk1"/>
                </a:solidFill>
                <a:latin typeface="Calibri"/>
                <a:sym typeface="Calibri"/>
              </a:rPr>
              <a:t>Tu peux entrer ta taille en centimètres ou en pieds et pouces.</a:t>
            </a:r>
          </a:p>
          <a:p>
            <a:pPr lvl="0" rtl="0">
              <a:spcBef>
                <a:spcPts val="0"/>
              </a:spcBef>
              <a:buNone/>
            </a:pPr>
            <a:endParaRPr lang="fr-CA" sz="2400">
              <a:solidFill>
                <a:schemeClr val="dk1"/>
              </a:solidFill>
              <a:latin typeface="Calibri"/>
              <a:ea typeface="Calibri"/>
              <a:cs typeface="Calibri"/>
              <a:sym typeface="Calibri"/>
            </a:endParaRPr>
          </a:p>
          <a:p>
            <a:pPr lvl="0">
              <a:spcBef>
                <a:spcPts val="0"/>
              </a:spcBef>
              <a:buNone/>
            </a:pPr>
            <a:endParaRPr lang="fr-CA" sz="2400">
              <a:solidFill>
                <a:schemeClr val="dk1"/>
              </a:solidFill>
              <a:latin typeface="Calibri"/>
              <a:ea typeface="Calibri"/>
              <a:cs typeface="Calibri"/>
              <a:sym typeface="Calibri"/>
            </a:endParaRPr>
          </a:p>
          <a:p>
            <a:pPr lvl="0">
              <a:spcBef>
                <a:spcPts val="0"/>
              </a:spcBef>
              <a:buNone/>
            </a:pPr>
            <a:endParaRPr lang="fr-CA" sz="2400">
              <a:solidFill>
                <a:schemeClr val="dk1"/>
              </a:solidFill>
              <a:latin typeface="Calibri"/>
              <a:ea typeface="Calibri"/>
              <a:cs typeface="Calibri"/>
              <a:sym typeface="Calibri"/>
            </a:endParaRPr>
          </a:p>
          <a:p>
            <a:pPr lvl="0" rtl="0">
              <a:spcBef>
                <a:spcPts val="0"/>
              </a:spcBef>
              <a:buNone/>
            </a:pPr>
            <a:r>
              <a:rPr lang="fr-CA" sz="2400">
                <a:solidFill>
                  <a:schemeClr val="dk1"/>
                </a:solidFill>
                <a:latin typeface="Calibri"/>
                <a:sym typeface="Calibri"/>
              </a:rPr>
              <a:t>Tu peux entrer ton poids en kilogrammes ou en livres. </a:t>
            </a:r>
          </a:p>
          <a:p>
            <a:pPr lvl="0" rtl="0">
              <a:spcBef>
                <a:spcPts val="0"/>
              </a:spcBef>
              <a:buNone/>
            </a:pPr>
            <a:endParaRPr lang="fr-CA" sz="2400">
              <a:solidFill>
                <a:schemeClr val="dk1"/>
              </a:solidFill>
              <a:latin typeface="Calibri"/>
              <a:ea typeface="Calibri"/>
              <a:cs typeface="Calibri"/>
              <a:sym typeface="Calibri"/>
            </a:endParaRPr>
          </a:p>
          <a:p>
            <a:pPr lvl="0" algn="ctr">
              <a:spcBef>
                <a:spcPts val="0"/>
              </a:spcBef>
              <a:buNone/>
            </a:pPr>
            <a:r>
              <a:rPr lang="fr-CA" sz="3000" b="1">
                <a:solidFill>
                  <a:schemeClr val="accent2"/>
                </a:solidFill>
                <a:latin typeface="Calibri"/>
                <a:sym typeface="Calibri"/>
              </a:rPr>
              <a:t>Tu peux répondre à ces questions sur ta fiche de travail. Assure-toi d’utiliser un pèse-personne et un ruban à mesurer ou une règle.  </a:t>
            </a:r>
          </a:p>
        </p:txBody>
      </p:sp>
      <p:pic>
        <p:nvPicPr>
          <p:cNvPr id="134" name="Shape 134"/>
          <p:cNvPicPr preferRelativeResize="0"/>
          <p:nvPr/>
        </p:nvPicPr>
        <p:blipFill>
          <a:blip r:embed="rId5">
            <a:alphaModFix/>
          </a:blip>
          <a:stretch>
            <a:fillRect/>
          </a:stretch>
        </p:blipFill>
        <p:spPr>
          <a:xfrm>
            <a:off x="4294550" y="329104"/>
            <a:ext cx="5982449" cy="489924"/>
          </a:xfrm>
          <a:prstGeom prst="rect">
            <a:avLst/>
          </a:prstGeom>
          <a:noFill/>
          <a:ln>
            <a:noFill/>
          </a:ln>
        </p:spPr>
      </p:pic>
      <p:pic>
        <p:nvPicPr>
          <p:cNvPr id="135" name="Shape 135"/>
          <p:cNvPicPr preferRelativeResize="0"/>
          <p:nvPr/>
        </p:nvPicPr>
        <p:blipFill>
          <a:blip r:embed="rId6"/>
          <a:stretch>
            <a:fillRect/>
          </a:stretch>
        </p:blipFill>
        <p:spPr>
          <a:xfrm>
            <a:off x="1742976" y="3531750"/>
            <a:ext cx="4210048" cy="971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1B44ED3A-B4C4-4A2F-91C0-098FD555960E}"/>
              </a:ext>
            </a:extLst>
          </p:cNvPr>
          <p:cNvPicPr>
            <a:picLocks noChangeAspect="1"/>
          </p:cNvPicPr>
          <p:nvPr/>
        </p:nvPicPr>
        <p:blipFill>
          <a:blip r:embed="rId3"/>
          <a:stretch>
            <a:fillRect/>
          </a:stretch>
        </p:blipFill>
        <p:spPr>
          <a:xfrm>
            <a:off x="6444523" y="1355098"/>
            <a:ext cx="5476875" cy="4772025"/>
          </a:xfrm>
          <a:prstGeom prst="rect">
            <a:avLst/>
          </a:prstGeom>
        </p:spPr>
      </p:pic>
      <p:pic>
        <p:nvPicPr>
          <p:cNvPr id="140" name="Shape 140"/>
          <p:cNvPicPr preferRelativeResize="0"/>
          <p:nvPr/>
        </p:nvPicPr>
        <p:blipFill>
          <a:blip r:embed="rId4"/>
          <a:stretch>
            <a:fillRect/>
          </a:stretch>
        </p:blipFill>
        <p:spPr>
          <a:xfrm>
            <a:off x="0" y="2115"/>
            <a:ext cx="12191999" cy="1143894"/>
          </a:xfrm>
          <a:prstGeom prst="rect">
            <a:avLst/>
          </a:prstGeom>
          <a:noFill/>
          <a:ln>
            <a:noFill/>
          </a:ln>
        </p:spPr>
      </p:pic>
      <p:pic>
        <p:nvPicPr>
          <p:cNvPr id="141" name="Shape 141"/>
          <p:cNvPicPr preferRelativeResize="0"/>
          <p:nvPr/>
        </p:nvPicPr>
        <p:blipFill rotWithShape="1">
          <a:blip r:embed="rId5">
            <a:alphaModFix/>
          </a:blip>
          <a:srcRect l="13063" t="9479" r="8805" b="14809"/>
          <a:stretch/>
        </p:blipFill>
        <p:spPr>
          <a:xfrm>
            <a:off x="11586150" y="5849125"/>
            <a:ext cx="528450" cy="552475"/>
          </a:xfrm>
          <a:prstGeom prst="rect">
            <a:avLst/>
          </a:prstGeom>
          <a:noFill/>
          <a:ln>
            <a:noFill/>
          </a:ln>
        </p:spPr>
      </p:pic>
      <p:sp>
        <p:nvSpPr>
          <p:cNvPr id="143" name="Shape 143"/>
          <p:cNvSpPr txBox="1"/>
          <p:nvPr/>
        </p:nvSpPr>
        <p:spPr>
          <a:xfrm>
            <a:off x="188500" y="1503925"/>
            <a:ext cx="8065500" cy="4548000"/>
          </a:xfrm>
          <a:prstGeom prst="rect">
            <a:avLst/>
          </a:prstGeom>
          <a:noFill/>
          <a:ln>
            <a:noFill/>
          </a:ln>
        </p:spPr>
        <p:txBody>
          <a:bodyPr lIns="91425" tIns="91425" rIns="91425" bIns="91425" anchor="t" anchorCtr="0">
            <a:noAutofit/>
          </a:bodyPr>
          <a:lstStyle/>
          <a:p>
            <a:pPr marL="52387" lvl="0" algn="ctr" rtl="0">
              <a:lnSpc>
                <a:spcPct val="90000"/>
              </a:lnSpc>
              <a:spcBef>
                <a:spcPts val="0"/>
              </a:spcBef>
              <a:buNone/>
            </a:pPr>
            <a:r>
              <a:rPr lang="fr-CA" sz="3000" b="1" dirty="0">
                <a:solidFill>
                  <a:schemeClr val="accent2"/>
                </a:solidFill>
                <a:latin typeface="Calibri"/>
                <a:sym typeface="Calibri"/>
              </a:rPr>
              <a:t>Es-tu né(e) au Canada? </a:t>
            </a:r>
          </a:p>
          <a:p>
            <a:pPr marL="52387" lvl="0" rtl="0">
              <a:lnSpc>
                <a:spcPct val="90000"/>
              </a:lnSpc>
              <a:spcBef>
                <a:spcPts val="0"/>
              </a:spcBef>
              <a:buNone/>
            </a:pPr>
            <a:endParaRPr lang="fr-CA" sz="1800" dirty="0">
              <a:latin typeface="Calibri"/>
              <a:ea typeface="Calibri"/>
              <a:cs typeface="Calibri"/>
              <a:sym typeface="Calibri"/>
            </a:endParaRPr>
          </a:p>
          <a:p>
            <a:pPr marL="457200" lvl="0" indent="-381000" rtl="0">
              <a:lnSpc>
                <a:spcPct val="90000"/>
              </a:lnSpc>
              <a:spcBef>
                <a:spcPts val="0"/>
              </a:spcBef>
              <a:buClr>
                <a:schemeClr val="dk1"/>
              </a:buClr>
              <a:buSzPct val="100000"/>
              <a:buFont typeface="Calibri"/>
              <a:buChar char="-"/>
            </a:pPr>
            <a:r>
              <a:rPr lang="fr-CA" sz="2400" dirty="0">
                <a:solidFill>
                  <a:schemeClr val="dk1"/>
                </a:solidFill>
                <a:latin typeface="Calibri"/>
                <a:sym typeface="Calibri"/>
              </a:rPr>
              <a:t>Une question du sondage te demande </a:t>
            </a:r>
          </a:p>
          <a:p>
            <a:pPr lvl="0" indent="457200" rtl="0">
              <a:lnSpc>
                <a:spcPct val="90000"/>
              </a:lnSpc>
              <a:spcBef>
                <a:spcPts val="0"/>
              </a:spcBef>
              <a:buNone/>
            </a:pPr>
            <a:r>
              <a:rPr lang="fr-CA" sz="2400" dirty="0">
                <a:solidFill>
                  <a:schemeClr val="dk1"/>
                </a:solidFill>
                <a:latin typeface="Calibri"/>
                <a:sym typeface="Calibri"/>
              </a:rPr>
              <a:t>si tu es né au </a:t>
            </a:r>
            <a:r>
              <a:rPr lang="fr-CA" sz="2400" b="1" dirty="0">
                <a:solidFill>
                  <a:schemeClr val="dk1"/>
                </a:solidFill>
                <a:latin typeface="Calibri"/>
                <a:sym typeface="Calibri"/>
              </a:rPr>
              <a:t>Canada</a:t>
            </a:r>
            <a:r>
              <a:rPr lang="fr-CA" sz="2400" dirty="0">
                <a:solidFill>
                  <a:schemeClr val="dk1"/>
                </a:solidFill>
                <a:latin typeface="Calibri"/>
                <a:sym typeface="Calibri"/>
              </a:rPr>
              <a:t>. </a:t>
            </a:r>
          </a:p>
          <a:p>
            <a:pPr marL="52387" lvl="0" rtl="0">
              <a:lnSpc>
                <a:spcPct val="90000"/>
              </a:lnSpc>
              <a:spcBef>
                <a:spcPts val="200"/>
              </a:spcBef>
              <a:buClr>
                <a:srgbClr val="000000"/>
              </a:buClr>
              <a:buFont typeface="Arial"/>
              <a:buNone/>
            </a:pPr>
            <a:endParaRPr lang="fr-CA"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fr-CA" sz="2400" dirty="0">
                <a:solidFill>
                  <a:schemeClr val="dk1"/>
                </a:solidFill>
                <a:latin typeface="Calibri"/>
                <a:sym typeface="Calibri"/>
              </a:rPr>
              <a:t>Le Manitoba, l’Ontario, le Nouveau-Brunswick,  </a:t>
            </a:r>
          </a:p>
          <a:p>
            <a:pPr lvl="0" indent="457200" rtl="0">
              <a:lnSpc>
                <a:spcPct val="90000"/>
              </a:lnSpc>
              <a:spcBef>
                <a:spcPts val="200"/>
              </a:spcBef>
              <a:buNone/>
            </a:pPr>
            <a:r>
              <a:rPr lang="fr-CA" sz="2400" dirty="0">
                <a:solidFill>
                  <a:schemeClr val="dk1"/>
                </a:solidFill>
                <a:latin typeface="Calibri"/>
                <a:sym typeface="Calibri"/>
              </a:rPr>
              <a:t>et le Québec font tous partie du Canada.</a:t>
            </a:r>
          </a:p>
          <a:p>
            <a:pPr marL="52387" lvl="0" rtl="0">
              <a:lnSpc>
                <a:spcPct val="90000"/>
              </a:lnSpc>
              <a:spcBef>
                <a:spcPts val="200"/>
              </a:spcBef>
              <a:buClr>
                <a:srgbClr val="000000"/>
              </a:buClr>
              <a:buFont typeface="Arial"/>
              <a:buNone/>
            </a:pPr>
            <a:endParaRPr lang="fr-CA"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fr-CA" sz="2400" dirty="0">
                <a:solidFill>
                  <a:schemeClr val="dk1"/>
                </a:solidFill>
                <a:latin typeface="Calibri"/>
                <a:sym typeface="Calibri"/>
              </a:rPr>
              <a:t>La Chine, l’Australie, les États-Unis et </a:t>
            </a:r>
          </a:p>
          <a:p>
            <a:pPr lvl="0" indent="457200" rtl="0">
              <a:lnSpc>
                <a:spcPct val="90000"/>
              </a:lnSpc>
              <a:spcBef>
                <a:spcPts val="200"/>
              </a:spcBef>
              <a:buNone/>
            </a:pPr>
            <a:r>
              <a:rPr lang="fr-CA" sz="2400" dirty="0">
                <a:solidFill>
                  <a:schemeClr val="dk1"/>
                </a:solidFill>
                <a:latin typeface="Calibri"/>
                <a:sym typeface="Calibri"/>
              </a:rPr>
              <a:t>l’Angleterre ne sont pas situés au Canada.</a:t>
            </a:r>
          </a:p>
          <a:p>
            <a:pPr marL="52387" lvl="0" rtl="0">
              <a:lnSpc>
                <a:spcPct val="90000"/>
              </a:lnSpc>
              <a:spcBef>
                <a:spcPts val="200"/>
              </a:spcBef>
              <a:buClr>
                <a:srgbClr val="000000"/>
              </a:buClr>
              <a:buFont typeface="Arial"/>
              <a:buNone/>
            </a:pPr>
            <a:endParaRPr lang="fr-CA"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fr-CA" sz="2400" dirty="0">
                <a:solidFill>
                  <a:schemeClr val="dk1"/>
                </a:solidFill>
                <a:latin typeface="Calibri"/>
                <a:sym typeface="Calibri"/>
              </a:rPr>
              <a:t>Es-tu né(e) à l’extérieur du Canada?</a:t>
            </a:r>
          </a:p>
          <a:p>
            <a:pPr lvl="0">
              <a:spcBef>
                <a:spcPts val="0"/>
              </a:spcBef>
              <a:buNone/>
            </a:pPr>
            <a:endParaRPr lang="fr-CA" sz="2400" dirty="0">
              <a:solidFill>
                <a:schemeClr val="dk1"/>
              </a:solidFill>
            </a:endParaRPr>
          </a:p>
        </p:txBody>
      </p:sp>
      <p:pic>
        <p:nvPicPr>
          <p:cNvPr id="144" name="Shape 144"/>
          <p:cNvPicPr preferRelativeResize="0"/>
          <p:nvPr/>
        </p:nvPicPr>
        <p:blipFill>
          <a:blip r:embed="rId6">
            <a:alphaModFix/>
          </a:blip>
          <a:stretch>
            <a:fillRect/>
          </a:stretch>
        </p:blipFill>
        <p:spPr>
          <a:xfrm>
            <a:off x="4113075" y="273350"/>
            <a:ext cx="6131824" cy="601425"/>
          </a:xfrm>
          <a:prstGeom prst="rect">
            <a:avLst/>
          </a:prstGeom>
          <a:noFill/>
          <a:ln>
            <a:noFill/>
          </a:ln>
        </p:spPr>
      </p:pic>
    </p:spTree>
  </p:cSld>
  <p:clrMapOvr>
    <a:masterClrMapping/>
  </p:clrMapOvr>
</p:sld>
</file>

<file path=ppt/theme/theme1.xml><?xml version="1.0" encoding="utf-8"?>
<a:theme xmlns:a="http://schemas.openxmlformats.org/drawingml/2006/main" name="TLB Wide Screen Theme">
  <a:themeElements>
    <a:clrScheme name="TLB and EYE Colours">
      <a:dk1>
        <a:srgbClr val="333333"/>
      </a:dk1>
      <a:lt1>
        <a:srgbClr val="FFFFFF"/>
      </a:lt1>
      <a:dk2>
        <a:srgbClr val="333333"/>
      </a:dk2>
      <a:lt2>
        <a:srgbClr val="FFFFFF"/>
      </a:lt2>
      <a:accent1>
        <a:srgbClr val="57A445"/>
      </a:accent1>
      <a:accent2>
        <a:srgbClr val="243670"/>
      </a:accent2>
      <a:accent3>
        <a:srgbClr val="F58620"/>
      </a:accent3>
      <a:accent4>
        <a:srgbClr val="008FBE"/>
      </a:accent4>
      <a:accent5>
        <a:srgbClr val="EA2127"/>
      </a:accent5>
      <a:accent6>
        <a:srgbClr val="FEC116"/>
      </a:accent6>
      <a:hlink>
        <a:srgbClr val="008FBE"/>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728</Words>
  <Application>Microsoft Office PowerPoint</Application>
  <PresentationFormat>Widescreen</PresentationFormat>
  <Paragraphs>103</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TLB Wide Screen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Morgan</dc:creator>
  <cp:lastModifiedBy>Simon Ketcheson</cp:lastModifiedBy>
  <cp:revision>15</cp:revision>
  <dcterms:modified xsi:type="dcterms:W3CDTF">2017-07-24T18:55:01Z</dcterms:modified>
</cp:coreProperties>
</file>