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5A593B-E95E-45C0-AB94-6994E0D0C045}">
  <a:tblStyle styleId="{115A593B-E95E-45C0-AB94-6994E0D0C04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rgbClr val="000000"/>
              </a:buClr>
              <a:buSzPct val="25000"/>
              <a:buFont typeface="Arial"/>
              <a:buNone/>
            </a:pPr>
            <a:endParaRPr/>
          </a:p>
          <a:p>
            <a:pPr lvl="0" rtl="0">
              <a:spcBef>
                <a:spcPts val="0"/>
              </a:spcBef>
              <a:buClr>
                <a:srgbClr val="000000"/>
              </a:buClr>
              <a:buSzPct val="25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age 1">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369576"/>
            <a:ext cx="10363200" cy="983223"/>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ubTitle" idx="1"/>
          </p:nvPr>
        </p:nvSpPr>
        <p:spPr>
          <a:xfrm>
            <a:off x="1524000" y="3613396"/>
            <a:ext cx="9144000" cy="575145"/>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1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3">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3">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Layout 1">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Layout 2">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1">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2">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Layout 4">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Layout 5">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age 1">
    <p:bg>
      <p:bgPr>
        <a:blipFill rotWithShape="1">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age 2">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656975"/>
            <a:ext cx="10363200" cy="1722016"/>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2471066"/>
            <a:ext cx="9144000" cy="798606"/>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2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Title Page 2">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Page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1850" y="2682496"/>
            <a:ext cx="10515599" cy="113241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31850" y="4063185"/>
            <a:ext cx="10515599" cy="548142"/>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l" rtl="0">
              <a:lnSpc>
                <a:spcPct val="90000"/>
              </a:lnSpc>
              <a:spcBef>
                <a:spcPts val="151"/>
              </a:spcBef>
              <a:spcAft>
                <a:spcPts val="0"/>
              </a:spcAft>
              <a:buClr>
                <a:srgbClr val="8D8D8D"/>
              </a:buClr>
              <a:buFont typeface="Arial"/>
              <a:buNone/>
              <a:defRPr sz="633" b="0" i="0" u="none" strike="noStrike" cap="none">
                <a:solidFill>
                  <a:srgbClr val="8D8D8D"/>
                </a:solidFill>
                <a:latin typeface="Calibri"/>
                <a:ea typeface="Calibri"/>
                <a:cs typeface="Calibri"/>
                <a:sym typeface="Calibri"/>
              </a:defRPr>
            </a:lvl2pPr>
            <a:lvl3pPr marL="289315" marR="0" lvl="2" indent="-9914" algn="l" rtl="0">
              <a:lnSpc>
                <a:spcPct val="90000"/>
              </a:lnSpc>
              <a:spcBef>
                <a:spcPts val="151"/>
              </a:spcBef>
              <a:spcAft>
                <a:spcPts val="0"/>
              </a:spcAft>
              <a:buClr>
                <a:srgbClr val="8D8D8D"/>
              </a:buClr>
              <a:buFont typeface="Arial"/>
              <a:buNone/>
              <a:defRPr sz="571" b="0" i="0" u="none" strike="noStrike" cap="none">
                <a:solidFill>
                  <a:srgbClr val="8D8D8D"/>
                </a:solidFill>
                <a:latin typeface="Calibri"/>
                <a:ea typeface="Calibri"/>
                <a:cs typeface="Calibri"/>
                <a:sym typeface="Calibri"/>
              </a:defRPr>
            </a:lvl3pPr>
            <a:lvl4pPr marL="433972" marR="0" lvl="3" indent="-2172"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4pPr>
            <a:lvl5pPr marL="578630" marR="0" lvl="4" indent="-7129"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5pPr>
            <a:lvl6pPr marL="723287" marR="0" lvl="5" indent="-12087"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6pPr>
            <a:lvl7pPr marL="867945" marR="0" lvl="6" indent="-4344"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7pPr>
            <a:lvl8pPr marL="1012601" marR="0" lvl="7" indent="-9300"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8pPr>
            <a:lvl9pPr marL="1157259" marR="0" lvl="8" indent="-1559"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age 4">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835741" y="3890000"/>
            <a:ext cx="10363200" cy="107529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445341" y="5232142"/>
            <a:ext cx="9144000" cy="519728"/>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ag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Page 3">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199"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198"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4">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38199"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198"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1">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18535" y="673816"/>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18535" y="1813640"/>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76200"/>
            <a:ext cx="10515599" cy="100488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406012"/>
            <a:ext cx="10515599" cy="467032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hyperlink" Target="www.ourschool.net"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67" name="Shape 6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68" name="Shape 68"/>
          <p:cNvGrpSpPr/>
          <p:nvPr/>
        </p:nvGrpSpPr>
        <p:grpSpPr>
          <a:xfrm>
            <a:off x="2152661" y="2244799"/>
            <a:ext cx="7886700" cy="2368413"/>
            <a:chOff x="2152661" y="2244799"/>
            <a:chExt cx="7886700" cy="2368413"/>
          </a:xfrm>
        </p:grpSpPr>
        <p:sp>
          <p:nvSpPr>
            <p:cNvPr id="69" name="Shape 69"/>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Introducing OurSCHOOL</a:t>
              </a:r>
            </a:p>
          </p:txBody>
        </p:sp>
        <p:sp>
          <p:nvSpPr>
            <p:cNvPr id="70" name="Shape 70"/>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tell you a little bit about the OurSCHOOL survey and how to complete it.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69" name="Shape 16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0" name="Shape 170"/>
          <p:cNvSpPr txBox="1"/>
          <p:nvPr/>
        </p:nvSpPr>
        <p:spPr>
          <a:xfrm>
            <a:off x="47025" y="1858025"/>
            <a:ext cx="11967300" cy="9669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much time you</a:t>
            </a:r>
          </a:p>
          <a:p>
            <a:pPr lvl="0" algn="ctr" rtl="0">
              <a:spcBef>
                <a:spcPts val="0"/>
              </a:spcBef>
              <a:buNone/>
            </a:pPr>
            <a:r>
              <a:rPr lang="en-CA" sz="3000" b="1">
                <a:solidFill>
                  <a:schemeClr val="accent2"/>
                </a:solidFill>
                <a:latin typeface="Calibri"/>
                <a:ea typeface="Calibri"/>
                <a:cs typeface="Calibri"/>
                <a:sym typeface="Calibri"/>
              </a:rPr>
              <a:t>spend doing certain activities:</a:t>
            </a:r>
          </a:p>
        </p:txBody>
      </p:sp>
      <p:pic>
        <p:nvPicPr>
          <p:cNvPr id="171" name="Shape 171"/>
          <p:cNvPicPr preferRelativeResize="0"/>
          <p:nvPr/>
        </p:nvPicPr>
        <p:blipFill>
          <a:blip r:embed="rId5">
            <a:alphaModFix/>
          </a:blip>
          <a:stretch>
            <a:fillRect/>
          </a:stretch>
        </p:blipFill>
        <p:spPr>
          <a:xfrm>
            <a:off x="4006550" y="297824"/>
            <a:ext cx="6252420" cy="552475"/>
          </a:xfrm>
          <a:prstGeom prst="rect">
            <a:avLst/>
          </a:prstGeom>
          <a:noFill/>
          <a:ln>
            <a:noFill/>
          </a:ln>
        </p:spPr>
      </p:pic>
      <p:pic>
        <p:nvPicPr>
          <p:cNvPr id="172" name="Shape 172"/>
          <p:cNvPicPr preferRelativeResize="0"/>
          <p:nvPr/>
        </p:nvPicPr>
        <p:blipFill rotWithShape="1">
          <a:blip r:embed="rId6">
            <a:alphaModFix/>
          </a:blip>
          <a:srcRect b="47512"/>
          <a:stretch/>
        </p:blipFill>
        <p:spPr>
          <a:xfrm>
            <a:off x="421150" y="3214794"/>
            <a:ext cx="11349700" cy="1612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78" name="Shape 178"/>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9" name="Shape 179"/>
          <p:cNvSpPr txBox="1"/>
          <p:nvPr/>
        </p:nvSpPr>
        <p:spPr>
          <a:xfrm>
            <a:off x="269700" y="1627175"/>
            <a:ext cx="11751300" cy="13065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often you do certain </a:t>
            </a:r>
          </a:p>
          <a:p>
            <a:pPr lvl="0" algn="ctr" rtl="0">
              <a:spcBef>
                <a:spcPts val="0"/>
              </a:spcBef>
              <a:buNone/>
            </a:pPr>
            <a:r>
              <a:rPr lang="en-CA" sz="3000" b="1">
                <a:solidFill>
                  <a:schemeClr val="accent2"/>
                </a:solidFill>
                <a:latin typeface="Calibri"/>
                <a:ea typeface="Calibri"/>
                <a:cs typeface="Calibri"/>
                <a:sym typeface="Calibri"/>
              </a:rPr>
              <a:t>things or feel a certain way: </a:t>
            </a:r>
          </a:p>
        </p:txBody>
      </p:sp>
      <p:pic>
        <p:nvPicPr>
          <p:cNvPr id="180" name="Shape 180"/>
          <p:cNvPicPr preferRelativeResize="0"/>
          <p:nvPr/>
        </p:nvPicPr>
        <p:blipFill rotWithShape="1">
          <a:blip r:embed="rId5">
            <a:alphaModFix/>
          </a:blip>
          <a:srcRect b="61677"/>
          <a:stretch/>
        </p:blipFill>
        <p:spPr>
          <a:xfrm>
            <a:off x="387525" y="3172549"/>
            <a:ext cx="11376599" cy="1025550"/>
          </a:xfrm>
          <a:prstGeom prst="rect">
            <a:avLst/>
          </a:prstGeom>
          <a:noFill/>
          <a:ln>
            <a:noFill/>
          </a:ln>
        </p:spPr>
      </p:pic>
      <p:pic>
        <p:nvPicPr>
          <p:cNvPr id="181" name="Shape 181"/>
          <p:cNvPicPr preferRelativeResize="0"/>
          <p:nvPr/>
        </p:nvPicPr>
        <p:blipFill>
          <a:blip r:embed="rId6">
            <a:alphaModFix/>
          </a:blip>
          <a:stretch>
            <a:fillRect/>
          </a:stretch>
        </p:blipFill>
        <p:spPr>
          <a:xfrm>
            <a:off x="4315579" y="361529"/>
            <a:ext cx="5932324" cy="43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87" name="Shape 18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88" name="Shape 188"/>
          <p:cNvSpPr txBox="1"/>
          <p:nvPr/>
        </p:nvSpPr>
        <p:spPr>
          <a:xfrm>
            <a:off x="178500" y="1744787"/>
            <a:ext cx="11835000" cy="7983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much you agree or </a:t>
            </a:r>
          </a:p>
          <a:p>
            <a:pPr lvl="0" algn="ctr" rtl="0">
              <a:spcBef>
                <a:spcPts val="0"/>
              </a:spcBef>
              <a:buNone/>
            </a:pPr>
            <a:r>
              <a:rPr lang="en-CA" sz="3000" b="1">
                <a:solidFill>
                  <a:schemeClr val="accent2"/>
                </a:solidFill>
                <a:latin typeface="Calibri"/>
                <a:ea typeface="Calibri"/>
                <a:cs typeface="Calibri"/>
                <a:sym typeface="Calibri"/>
              </a:rPr>
              <a:t>disagree about certain things:</a:t>
            </a:r>
          </a:p>
        </p:txBody>
      </p:sp>
      <p:pic>
        <p:nvPicPr>
          <p:cNvPr id="189" name="Shape 189"/>
          <p:cNvPicPr preferRelativeResize="0"/>
          <p:nvPr/>
        </p:nvPicPr>
        <p:blipFill rotWithShape="1">
          <a:blip r:embed="rId5">
            <a:alphaModFix/>
          </a:blip>
          <a:srcRect b="39813"/>
          <a:stretch/>
        </p:blipFill>
        <p:spPr>
          <a:xfrm>
            <a:off x="178500" y="2971650"/>
            <a:ext cx="11702575" cy="2075713"/>
          </a:xfrm>
          <a:prstGeom prst="rect">
            <a:avLst/>
          </a:prstGeom>
          <a:noFill/>
          <a:ln>
            <a:noFill/>
          </a:ln>
        </p:spPr>
      </p:pic>
      <p:pic>
        <p:nvPicPr>
          <p:cNvPr id="190" name="Shape 190"/>
          <p:cNvPicPr preferRelativeResize="0"/>
          <p:nvPr/>
        </p:nvPicPr>
        <p:blipFill>
          <a:blip r:embed="rId6">
            <a:alphaModFix/>
          </a:blip>
          <a:stretch>
            <a:fillRect/>
          </a:stretch>
        </p:blipFill>
        <p:spPr>
          <a:xfrm>
            <a:off x="4337625" y="345654"/>
            <a:ext cx="5961225" cy="440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96" name="Shape 19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97" name="Shape 197"/>
          <p:cNvPicPr preferRelativeResize="0"/>
          <p:nvPr/>
        </p:nvPicPr>
        <p:blipFill>
          <a:blip r:embed="rId5">
            <a:alphaModFix/>
          </a:blip>
          <a:stretch>
            <a:fillRect/>
          </a:stretch>
        </p:blipFill>
        <p:spPr>
          <a:xfrm>
            <a:off x="4322725" y="407380"/>
            <a:ext cx="5904474" cy="487375"/>
          </a:xfrm>
          <a:prstGeom prst="rect">
            <a:avLst/>
          </a:prstGeom>
          <a:noFill/>
          <a:ln>
            <a:noFill/>
          </a:ln>
        </p:spPr>
      </p:pic>
      <p:pic>
        <p:nvPicPr>
          <p:cNvPr id="198" name="Shape 198"/>
          <p:cNvPicPr preferRelativeResize="0"/>
          <p:nvPr/>
        </p:nvPicPr>
        <p:blipFill rotWithShape="1">
          <a:blip r:embed="rId6">
            <a:alphaModFix/>
          </a:blip>
          <a:srcRect l="1114" t="3948" r="1085" b="5067"/>
          <a:stretch/>
        </p:blipFill>
        <p:spPr>
          <a:xfrm>
            <a:off x="484162" y="3177850"/>
            <a:ext cx="10661175" cy="2716550"/>
          </a:xfrm>
          <a:prstGeom prst="rect">
            <a:avLst/>
          </a:prstGeom>
          <a:noFill/>
          <a:ln>
            <a:noFill/>
          </a:ln>
        </p:spPr>
      </p:pic>
      <p:sp>
        <p:nvSpPr>
          <p:cNvPr id="199" name="Shape 199"/>
          <p:cNvSpPr txBox="1"/>
          <p:nvPr/>
        </p:nvSpPr>
        <p:spPr>
          <a:xfrm>
            <a:off x="550150" y="1383900"/>
            <a:ext cx="11091600" cy="1599300"/>
          </a:xfrm>
          <a:prstGeom prst="rect">
            <a:avLst/>
          </a:prstGeom>
          <a:noFill/>
          <a:ln>
            <a:noFill/>
          </a:ln>
        </p:spPr>
        <p:txBody>
          <a:bodyPr lIns="91425" tIns="91425" rIns="91425" bIns="91425" anchor="t" anchorCtr="0">
            <a:noAutofit/>
          </a:bodyPr>
          <a:lstStyle/>
          <a:p>
            <a:pPr lvl="0" algn="ctr" rtl="0">
              <a:spcBef>
                <a:spcPts val="0"/>
              </a:spcBef>
              <a:buNone/>
            </a:pPr>
            <a:r>
              <a:rPr lang="en-CA" sz="3000">
                <a:solidFill>
                  <a:srgbClr val="434343"/>
                </a:solidFill>
                <a:latin typeface="Calibri"/>
                <a:ea typeface="Calibri"/>
                <a:cs typeface="Calibri"/>
                <a:sym typeface="Calibri"/>
              </a:rPr>
              <a:t>At the end of the survey, you will have a chance to </a:t>
            </a:r>
          </a:p>
          <a:p>
            <a:pPr lvl="0" algn="ctr" rtl="0">
              <a:spcBef>
                <a:spcPts val="0"/>
              </a:spcBef>
              <a:buNone/>
            </a:pPr>
            <a:r>
              <a:rPr lang="en-CA" sz="3000">
                <a:solidFill>
                  <a:srgbClr val="434343"/>
                </a:solidFill>
                <a:latin typeface="Calibri"/>
                <a:ea typeface="Calibri"/>
                <a:cs typeface="Calibri"/>
                <a:sym typeface="Calibri"/>
              </a:rPr>
              <a:t>answer an </a:t>
            </a:r>
            <a:r>
              <a:rPr lang="en-CA" sz="3000" b="1">
                <a:solidFill>
                  <a:srgbClr val="434343"/>
                </a:solidFill>
                <a:latin typeface="Calibri"/>
                <a:ea typeface="Calibri"/>
                <a:cs typeface="Calibri"/>
                <a:sym typeface="Calibri"/>
              </a:rPr>
              <a:t>open ended question</a:t>
            </a:r>
            <a:r>
              <a:rPr lang="en-CA" sz="3000">
                <a:solidFill>
                  <a:srgbClr val="434343"/>
                </a:solidFill>
                <a:latin typeface="Calibri"/>
                <a:ea typeface="Calibri"/>
                <a:cs typeface="Calibri"/>
                <a:sym typeface="Calibri"/>
              </a:rPr>
              <a:t>. Spelling is not important </a:t>
            </a:r>
          </a:p>
          <a:p>
            <a:pPr lvl="0" algn="ctr">
              <a:spcBef>
                <a:spcPts val="0"/>
              </a:spcBef>
              <a:buNone/>
            </a:pPr>
            <a:r>
              <a:rPr lang="en-CA" sz="3000">
                <a:solidFill>
                  <a:srgbClr val="434343"/>
                </a:solidFill>
                <a:latin typeface="Calibri"/>
                <a:ea typeface="Calibri"/>
                <a:cs typeface="Calibri"/>
                <a:sym typeface="Calibri"/>
              </a:rPr>
              <a:t>here, it is important that your </a:t>
            </a:r>
            <a:r>
              <a:rPr lang="en-CA" sz="3000" b="1">
                <a:solidFill>
                  <a:srgbClr val="434343"/>
                </a:solidFill>
                <a:latin typeface="Calibri"/>
                <a:ea typeface="Calibri"/>
                <a:cs typeface="Calibri"/>
                <a:sym typeface="Calibri"/>
              </a:rPr>
              <a:t>opinion is heard</a:t>
            </a:r>
            <a:r>
              <a:rPr lang="en-CA" sz="3000">
                <a:solidFill>
                  <a:srgbClr val="434343"/>
                </a:solidFill>
                <a:latin typeface="Calibri"/>
                <a:ea typeface="Calibri"/>
                <a:cs typeface="Calibri"/>
                <a:sym typeface="Calibri"/>
              </a:rPr>
              <a:t>. </a:t>
            </a:r>
          </a:p>
        </p:txBody>
      </p:sp>
      <p:sp>
        <p:nvSpPr>
          <p:cNvPr id="200" name="Shape 200"/>
          <p:cNvSpPr txBox="1"/>
          <p:nvPr/>
        </p:nvSpPr>
        <p:spPr>
          <a:xfrm>
            <a:off x="550150" y="4684750"/>
            <a:ext cx="5947500" cy="615000"/>
          </a:xfrm>
          <a:prstGeom prst="rect">
            <a:avLst/>
          </a:prstGeom>
          <a:noFill/>
          <a:ln w="76200" cap="flat" cmpd="sng">
            <a:solidFill>
              <a:schemeClr val="accent1"/>
            </a:solidFill>
            <a:prstDash val="solid"/>
            <a:round/>
            <a:headEnd type="none" w="med" len="med"/>
            <a:tailEnd type="none" w="med" len="med"/>
          </a:ln>
        </p:spPr>
        <p:txBody>
          <a:bodyPr lIns="91425" tIns="91425" rIns="91425" bIns="91425" anchor="t" anchorCtr="0">
            <a:noAutofit/>
          </a:bodyPr>
          <a:lstStyle/>
          <a:p>
            <a:pPr lvl="0">
              <a:spcBef>
                <a:spcPts val="0"/>
              </a:spcBef>
              <a:buNone/>
            </a:pP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06" name="Shape 20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207" name="Shape 207"/>
          <p:cNvGrpSpPr/>
          <p:nvPr/>
        </p:nvGrpSpPr>
        <p:grpSpPr>
          <a:xfrm>
            <a:off x="2152661" y="2244799"/>
            <a:ext cx="7886700" cy="2368413"/>
            <a:chOff x="2152661" y="2244799"/>
            <a:chExt cx="7886700" cy="2368413"/>
          </a:xfrm>
        </p:grpSpPr>
        <p:sp>
          <p:nvSpPr>
            <p:cNvPr id="208" name="Shape 208"/>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Vocabulary</a:t>
              </a:r>
            </a:p>
          </p:txBody>
        </p:sp>
        <p:sp>
          <p:nvSpPr>
            <p:cNvPr id="209" name="Shape 209"/>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explains some of the words used in the survey. </a:t>
              </a:r>
            </a:p>
          </p:txBody>
        </p:sp>
      </p:grpSp>
      <p:pic>
        <p:nvPicPr>
          <p:cNvPr id="210" name="Shape 210"/>
          <p:cNvPicPr preferRelativeResize="0"/>
          <p:nvPr/>
        </p:nvPicPr>
        <p:blipFill>
          <a:blip r:embed="rId5">
            <a:alphaModFix/>
          </a:blip>
          <a:stretch>
            <a:fillRect/>
          </a:stretch>
        </p:blipFill>
        <p:spPr>
          <a:xfrm>
            <a:off x="4172300" y="317725"/>
            <a:ext cx="6136900" cy="552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16" name="Shape 21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217" name="Shape 217"/>
          <p:cNvPicPr preferRelativeResize="0"/>
          <p:nvPr/>
        </p:nvPicPr>
        <p:blipFill>
          <a:blip r:embed="rId5">
            <a:alphaModFix/>
          </a:blip>
          <a:stretch>
            <a:fillRect/>
          </a:stretch>
        </p:blipFill>
        <p:spPr>
          <a:xfrm>
            <a:off x="4269300" y="297832"/>
            <a:ext cx="6077224" cy="552474"/>
          </a:xfrm>
          <a:prstGeom prst="rect">
            <a:avLst/>
          </a:prstGeom>
          <a:noFill/>
          <a:ln>
            <a:noFill/>
          </a:ln>
        </p:spPr>
      </p:pic>
      <p:graphicFrame>
        <p:nvGraphicFramePr>
          <p:cNvPr id="218" name="Shape 218"/>
          <p:cNvGraphicFramePr/>
          <p:nvPr/>
        </p:nvGraphicFramePr>
        <p:xfrm>
          <a:off x="97400" y="6969370"/>
          <a:ext cx="11947675" cy="2201520"/>
        </p:xfrm>
        <a:graphic>
          <a:graphicData uri="http://schemas.openxmlformats.org/drawingml/2006/table">
            <a:tbl>
              <a:tblPr>
                <a:noFill/>
                <a:tableStyleId>{115A593B-E95E-45C0-AB94-6994E0D0C045}</a:tableStyleId>
              </a:tblPr>
              <a:tblGrid>
                <a:gridCol w="4964975">
                  <a:extLst>
                    <a:ext uri="{9D8B030D-6E8A-4147-A177-3AD203B41FA5}">
                      <a16:colId xmlns:a16="http://schemas.microsoft.com/office/drawing/2014/main" val="20000"/>
                    </a:ext>
                  </a:extLst>
                </a:gridCol>
                <a:gridCol w="6982700">
                  <a:extLst>
                    <a:ext uri="{9D8B030D-6E8A-4147-A177-3AD203B41FA5}">
                      <a16:colId xmlns:a16="http://schemas.microsoft.com/office/drawing/2014/main" val="20001"/>
                    </a:ext>
                  </a:extLst>
                </a:gridCol>
              </a:tblGrid>
              <a:tr h="302300">
                <a:tc gridSpan="2">
                  <a:txBody>
                    <a:bodyPr/>
                    <a:lstStyle/>
                    <a:p>
                      <a:pPr marL="457200" lvl="0" indent="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0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19" name="Shape 219"/>
          <p:cNvGraphicFramePr/>
          <p:nvPr/>
        </p:nvGraphicFramePr>
        <p:xfrm>
          <a:off x="225562" y="1764075"/>
          <a:ext cx="11794950" cy="3718380"/>
        </p:xfrm>
        <a:graphic>
          <a:graphicData uri="http://schemas.openxmlformats.org/drawingml/2006/table">
            <a:tbl>
              <a:tblPr>
                <a:noFill/>
                <a:tableStyleId>{115A593B-E95E-45C0-AB94-6994E0D0C045}</a:tableStyleId>
              </a:tblPr>
              <a:tblGrid>
                <a:gridCol w="3957200">
                  <a:extLst>
                    <a:ext uri="{9D8B030D-6E8A-4147-A177-3AD203B41FA5}">
                      <a16:colId xmlns:a16="http://schemas.microsoft.com/office/drawing/2014/main" val="20000"/>
                    </a:ext>
                  </a:extLst>
                </a:gridCol>
                <a:gridCol w="7837750">
                  <a:extLst>
                    <a:ext uri="{9D8B030D-6E8A-4147-A177-3AD203B41FA5}">
                      <a16:colId xmlns:a16="http://schemas.microsoft.com/office/drawing/2014/main" val="20001"/>
                    </a:ext>
                  </a:extLst>
                </a:gridCol>
              </a:tblGrid>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accepted </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being liked the way you are; no need to change</a:t>
                      </a:r>
                    </a:p>
                    <a:p>
                      <a:pPr lvl="0">
                        <a:spcBef>
                          <a:spcPts val="0"/>
                        </a:spcBef>
                        <a:buNone/>
                      </a:pPr>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buNone/>
                      </a:pPr>
                      <a:r>
                        <a:rPr lang="en-CA" sz="2600" b="1">
                          <a:solidFill>
                            <a:schemeClr val="accent2"/>
                          </a:solidFill>
                          <a:latin typeface="Calibri"/>
                          <a:ea typeface="Calibri"/>
                          <a:cs typeface="Calibri"/>
                          <a:sym typeface="Calibri"/>
                        </a:rPr>
                        <a:t>confidential, anonymous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secret</a:t>
                      </a:r>
                    </a:p>
                  </a:txBody>
                  <a:tcPr marL="91425" marR="91425" marT="91425" marB="91425" anchor="ctr"/>
                </a:tc>
                <a:extLst>
                  <a:ext uri="{0D108BD9-81ED-4DB2-BD59-A6C34878D82A}">
                    <a16:rowId xmlns:a16="http://schemas.microsoft.com/office/drawing/2014/main" val="10001"/>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encourage</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make someone feel good about themselves or what they did, or want to do something better</a:t>
                      </a:r>
                    </a:p>
                  </a:txBody>
                  <a:tcPr marL="91425" marR="91425" marT="91425" marB="91425" anchor="ctr"/>
                </a:tc>
                <a:extLst>
                  <a:ext uri="{0D108BD9-81ED-4DB2-BD59-A6C34878D82A}">
                    <a16:rowId xmlns:a16="http://schemas.microsoft.com/office/drawing/2014/main" val="10002"/>
                  </a:ext>
                </a:extLst>
              </a:tr>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nervous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worried</a:t>
                      </a:r>
                    </a:p>
                  </a:txBody>
                  <a:tcPr marL="91425" marR="91425" marT="91425" marB="91425" anchor="ctr"/>
                </a:tc>
                <a:extLst>
                  <a:ext uri="{0D108BD9-81ED-4DB2-BD59-A6C34878D82A}">
                    <a16:rowId xmlns:a16="http://schemas.microsoft.com/office/drawing/2014/main" val="10003"/>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statement</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sentence; phrase</a:t>
                      </a:r>
                    </a:p>
                  </a:txBody>
                  <a:tcPr marL="91425" marR="91425" marT="91425" marB="91425" anchor="ctr"/>
                </a:tc>
                <a:extLst>
                  <a:ext uri="{0D108BD9-81ED-4DB2-BD59-A6C34878D82A}">
                    <a16:rowId xmlns:a16="http://schemas.microsoft.com/office/drawing/2014/main" val="10004"/>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threat, threaten</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someone scaring you by saying they will do something bad </a:t>
                      </a: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76" name="Shape 7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77" name="Shape 77"/>
          <p:cNvPicPr preferRelativeResize="0"/>
          <p:nvPr/>
        </p:nvPicPr>
        <p:blipFill rotWithShape="1">
          <a:blip r:embed="rId5">
            <a:alphaModFix/>
          </a:blip>
          <a:srcRect/>
          <a:stretch/>
        </p:blipFill>
        <p:spPr>
          <a:xfrm>
            <a:off x="540600" y="1961425"/>
            <a:ext cx="2597100" cy="3887700"/>
          </a:xfrm>
          <a:prstGeom prst="roundRect">
            <a:avLst>
              <a:gd name="adj" fmla="val 16667"/>
            </a:avLst>
          </a:prstGeom>
          <a:noFill/>
          <a:ln>
            <a:noFill/>
          </a:ln>
        </p:spPr>
      </p:pic>
      <p:sp>
        <p:nvSpPr>
          <p:cNvPr id="78" name="Shape 78"/>
          <p:cNvSpPr txBox="1"/>
          <p:nvPr/>
        </p:nvSpPr>
        <p:spPr>
          <a:xfrm>
            <a:off x="3491050" y="1465275"/>
            <a:ext cx="8407200" cy="4578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en-CA" sz="2400">
                <a:solidFill>
                  <a:schemeClr val="dk1"/>
                </a:solidFill>
              </a:rPr>
              <a:t>The survey is not a test. Your responses will help your teachers and principal learn more about the school and its students.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The survey is anonymous. No one will know which answers came from you, please be honest.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Do not input any information that would identify you, like your name or your teacher’s name.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Your answers should reflect what you think, not what your friends, parents, or teachers would want you to say. </a:t>
            </a:r>
          </a:p>
          <a:p>
            <a:pPr lvl="0" rtl="0">
              <a:spcBef>
                <a:spcPts val="0"/>
              </a:spcBef>
              <a:buNone/>
            </a:pPr>
            <a:endParaRPr sz="3000">
              <a:solidFill>
                <a:schemeClr val="dk1"/>
              </a:solidFill>
            </a:endParaRPr>
          </a:p>
        </p:txBody>
      </p:sp>
      <p:pic>
        <p:nvPicPr>
          <p:cNvPr id="79" name="Shape 79"/>
          <p:cNvPicPr preferRelativeResize="0"/>
          <p:nvPr/>
        </p:nvPicPr>
        <p:blipFill>
          <a:blip r:embed="rId6">
            <a:alphaModFix/>
          </a:blip>
          <a:stretch>
            <a:fillRect/>
          </a:stretch>
        </p:blipFill>
        <p:spPr>
          <a:xfrm>
            <a:off x="4342204" y="386704"/>
            <a:ext cx="5904774" cy="37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85" name="Shape 8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86" name="Shape 86"/>
          <p:cNvSpPr txBox="1"/>
          <p:nvPr/>
        </p:nvSpPr>
        <p:spPr>
          <a:xfrm>
            <a:off x="332875" y="1431750"/>
            <a:ext cx="11538300" cy="4969800"/>
          </a:xfrm>
          <a:prstGeom prst="rect">
            <a:avLst/>
          </a:prstGeom>
          <a:noFill/>
          <a:ln>
            <a:noFill/>
          </a:ln>
        </p:spPr>
        <p:txBody>
          <a:bodyPr lIns="91425" tIns="91425" rIns="91425" bIns="91425" anchor="t" anchorCtr="0">
            <a:noAutofit/>
          </a:bodyPr>
          <a:lstStyle/>
          <a:p>
            <a:pPr lvl="0" rtl="0">
              <a:spcBef>
                <a:spcPts val="0"/>
              </a:spcBef>
              <a:buNone/>
            </a:pPr>
            <a:r>
              <a:rPr lang="en-CA" sz="2400" dirty="0">
                <a:solidFill>
                  <a:schemeClr val="dk1"/>
                </a:solidFill>
              </a:rPr>
              <a:t>You will complete the survey on a computer, the website is </a:t>
            </a:r>
            <a:r>
              <a:rPr lang="en-CA" sz="2400" u="sng" dirty="0">
                <a:solidFill>
                  <a:schemeClr val="hlink"/>
                </a:solidFill>
                <a:hlinkClick r:id="rId5"/>
              </a:rPr>
              <a:t>www.ourschool.net</a:t>
            </a:r>
          </a:p>
          <a:p>
            <a:pPr lvl="0" rtl="0">
              <a:spcBef>
                <a:spcPts val="0"/>
              </a:spcBef>
              <a:buNone/>
            </a:pPr>
            <a:endParaRPr sz="2400" dirty="0">
              <a:solidFill>
                <a:schemeClr val="dk1"/>
              </a:solidFill>
            </a:endParaRPr>
          </a:p>
          <a:p>
            <a:pPr lvl="0" rtl="0">
              <a:spcBef>
                <a:spcPts val="0"/>
              </a:spcBef>
              <a:buNone/>
            </a:pPr>
            <a:r>
              <a:rPr lang="en-CA" sz="2400" dirty="0">
                <a:solidFill>
                  <a:schemeClr val="dk1"/>
                </a:solidFill>
              </a:rPr>
              <a:t>There are two types of questions in the survey:</a:t>
            </a:r>
          </a:p>
          <a:p>
            <a:pPr lvl="0">
              <a:spcBef>
                <a:spcPts val="0"/>
              </a:spcBef>
              <a:buNone/>
            </a:pPr>
            <a:endParaRPr sz="2400" dirty="0">
              <a:solidFill>
                <a:schemeClr val="dk1"/>
              </a:solidFill>
            </a:endParaRPr>
          </a:p>
          <a:p>
            <a:pPr lvl="0" rtl="0">
              <a:spcBef>
                <a:spcPts val="0"/>
              </a:spcBef>
              <a:buNone/>
            </a:pPr>
            <a:endParaRPr sz="2000" dirty="0">
              <a:solidFill>
                <a:schemeClr val="dk1"/>
              </a:solidFill>
            </a:endParaRPr>
          </a:p>
          <a:p>
            <a:pPr marL="457200" lvl="0" indent="-355600" rtl="0">
              <a:spcBef>
                <a:spcPts val="0"/>
              </a:spcBef>
              <a:buClr>
                <a:schemeClr val="dk1"/>
              </a:buClr>
              <a:buSzPct val="100000"/>
              <a:buAutoNum type="arabicPeriod"/>
            </a:pPr>
            <a:r>
              <a:rPr lang="en-CA" sz="2000" dirty="0">
                <a:solidFill>
                  <a:schemeClr val="dk1"/>
                </a:solidFill>
              </a:rPr>
              <a:t>Multiple Choice: You will see several </a:t>
            </a:r>
          </a:p>
          <a:p>
            <a:pPr lvl="0" indent="457200" rtl="0">
              <a:spcBef>
                <a:spcPts val="0"/>
              </a:spcBef>
              <a:buNone/>
            </a:pPr>
            <a:r>
              <a:rPr lang="en-CA" sz="2000" dirty="0">
                <a:solidFill>
                  <a:schemeClr val="dk1"/>
                </a:solidFill>
              </a:rPr>
              <a:t>possible responses, and may only choose one. </a:t>
            </a:r>
          </a:p>
          <a:p>
            <a:pPr lvl="0">
              <a:spcBef>
                <a:spcPts val="0"/>
              </a:spcBef>
              <a:buNone/>
            </a:pPr>
            <a:endParaRPr sz="2000" dirty="0">
              <a:solidFill>
                <a:schemeClr val="dk1"/>
              </a:solidFill>
            </a:endParaRPr>
          </a:p>
          <a:p>
            <a:pPr lvl="0">
              <a:spcBef>
                <a:spcPts val="0"/>
              </a:spcBef>
              <a:buNone/>
            </a:pPr>
            <a:endParaRPr sz="2000" dirty="0">
              <a:solidFill>
                <a:schemeClr val="dk1"/>
              </a:solidFill>
            </a:endParaRPr>
          </a:p>
          <a:p>
            <a:pPr lvl="0" rtl="0">
              <a:spcBef>
                <a:spcPts val="0"/>
              </a:spcBef>
              <a:buNone/>
            </a:pPr>
            <a:endParaRPr sz="2000" dirty="0">
              <a:solidFill>
                <a:schemeClr val="dk1"/>
              </a:solidFill>
            </a:endParaRPr>
          </a:p>
          <a:p>
            <a:pPr lvl="0" rtl="0">
              <a:spcBef>
                <a:spcPts val="0"/>
              </a:spcBef>
              <a:buNone/>
            </a:pPr>
            <a:endParaRPr sz="2000" dirty="0">
              <a:solidFill>
                <a:schemeClr val="dk1"/>
              </a:solidFill>
            </a:endParaRPr>
          </a:p>
          <a:p>
            <a:pPr marL="457200" lvl="0" indent="-355600" rtl="0">
              <a:spcBef>
                <a:spcPts val="0"/>
              </a:spcBef>
              <a:buClr>
                <a:schemeClr val="dk1"/>
              </a:buClr>
              <a:buSzPct val="100000"/>
              <a:buAutoNum type="arabicPeriod"/>
            </a:pPr>
            <a:r>
              <a:rPr lang="en-CA" sz="2000" dirty="0">
                <a:solidFill>
                  <a:schemeClr val="dk1"/>
                </a:solidFill>
              </a:rPr>
              <a:t>Multiple Answer: You will see several possible </a:t>
            </a:r>
          </a:p>
          <a:p>
            <a:pPr lvl="0" indent="457200" rtl="0">
              <a:spcBef>
                <a:spcPts val="0"/>
              </a:spcBef>
              <a:buNone/>
            </a:pPr>
            <a:r>
              <a:rPr lang="en-CA" sz="2000" dirty="0">
                <a:solidFill>
                  <a:schemeClr val="dk1"/>
                </a:solidFill>
              </a:rPr>
              <a:t>responses, and may choose more than one. </a:t>
            </a: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p:txBody>
      </p:sp>
      <p:pic>
        <p:nvPicPr>
          <p:cNvPr id="87" name="Shape 87"/>
          <p:cNvPicPr preferRelativeResize="0"/>
          <p:nvPr/>
        </p:nvPicPr>
        <p:blipFill>
          <a:blip r:embed="rId6"/>
          <a:stretch>
            <a:fillRect/>
          </a:stretch>
        </p:blipFill>
        <p:spPr>
          <a:xfrm>
            <a:off x="7664840" y="3031078"/>
            <a:ext cx="2413018" cy="936696"/>
          </a:xfrm>
          <a:prstGeom prst="rect">
            <a:avLst/>
          </a:prstGeom>
          <a:noFill/>
          <a:ln w="28575" cap="flat" cmpd="sng">
            <a:solidFill>
              <a:schemeClr val="dk1"/>
            </a:solidFill>
            <a:prstDash val="solid"/>
            <a:round/>
            <a:headEnd type="none" w="med" len="med"/>
            <a:tailEnd type="none" w="med" len="med"/>
          </a:ln>
        </p:spPr>
      </p:pic>
      <p:pic>
        <p:nvPicPr>
          <p:cNvPr id="88" name="Shape 88"/>
          <p:cNvPicPr preferRelativeResize="0"/>
          <p:nvPr/>
        </p:nvPicPr>
        <p:blipFill>
          <a:blip r:embed="rId7">
            <a:alphaModFix/>
          </a:blip>
          <a:stretch>
            <a:fillRect/>
          </a:stretch>
        </p:blipFill>
        <p:spPr>
          <a:xfrm>
            <a:off x="4332375" y="360099"/>
            <a:ext cx="5959650" cy="427925"/>
          </a:xfrm>
          <a:prstGeom prst="rect">
            <a:avLst/>
          </a:prstGeom>
          <a:noFill/>
          <a:ln>
            <a:noFill/>
          </a:ln>
        </p:spPr>
      </p:pic>
      <p:pic>
        <p:nvPicPr>
          <p:cNvPr id="89" name="Shape 89"/>
          <p:cNvPicPr preferRelativeResize="0"/>
          <p:nvPr/>
        </p:nvPicPr>
        <p:blipFill>
          <a:blip r:embed="rId8">
            <a:alphaModFix/>
          </a:blip>
          <a:stretch>
            <a:fillRect/>
          </a:stretch>
        </p:blipFill>
        <p:spPr>
          <a:xfrm>
            <a:off x="6592550" y="4611500"/>
            <a:ext cx="4557599" cy="1636050"/>
          </a:xfrm>
          <a:prstGeom prst="rect">
            <a:avLst/>
          </a:prstGeom>
          <a:noFill/>
          <a:ln w="28575" cap="flat" cmpd="sng">
            <a:solidFill>
              <a:srgbClr val="434343"/>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95" name="Shape 9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96" name="Shape 96"/>
          <p:cNvSpPr txBox="1"/>
          <p:nvPr/>
        </p:nvSpPr>
        <p:spPr>
          <a:xfrm>
            <a:off x="368325" y="1429250"/>
            <a:ext cx="11409900" cy="4299600"/>
          </a:xfrm>
          <a:prstGeom prst="rect">
            <a:avLst/>
          </a:prstGeom>
          <a:noFill/>
          <a:ln>
            <a:noFill/>
          </a:ln>
        </p:spPr>
        <p:txBody>
          <a:bodyPr lIns="91425" tIns="91425" rIns="91425" bIns="91425" anchor="t" anchorCtr="0">
            <a:noAutofit/>
          </a:bodyPr>
          <a:lstStyle/>
          <a:p>
            <a:pPr lvl="0">
              <a:spcBef>
                <a:spcPts val="0"/>
              </a:spcBef>
              <a:buNone/>
            </a:pPr>
            <a:r>
              <a:rPr lang="en-CA" sz="2400">
                <a:solidFill>
                  <a:schemeClr val="dk1"/>
                </a:solidFill>
              </a:rPr>
              <a:t>Take your time answering each question, you </a:t>
            </a:r>
            <a:r>
              <a:rPr lang="en-CA" sz="2400" b="1">
                <a:solidFill>
                  <a:schemeClr val="dk1"/>
                </a:solidFill>
              </a:rPr>
              <a:t>cannot go back to a previous page</a:t>
            </a:r>
            <a:r>
              <a:rPr lang="en-CA" sz="2400">
                <a:solidFill>
                  <a:schemeClr val="dk1"/>
                </a:solidFill>
              </a:rPr>
              <a:t> to change a response. </a:t>
            </a:r>
          </a:p>
          <a:p>
            <a:pPr lvl="0">
              <a:spcBef>
                <a:spcPts val="0"/>
              </a:spcBef>
              <a:buNone/>
            </a:pPr>
            <a:endParaRPr sz="2400">
              <a:solidFill>
                <a:schemeClr val="dk1"/>
              </a:solidFill>
            </a:endParaRPr>
          </a:p>
          <a:p>
            <a:pPr lvl="0">
              <a:spcBef>
                <a:spcPts val="0"/>
              </a:spcBef>
              <a:buNone/>
            </a:pPr>
            <a:endParaRPr sz="2400">
              <a:solidFill>
                <a:schemeClr val="dk1"/>
              </a:solidFill>
            </a:endParaRPr>
          </a:p>
          <a:p>
            <a:pPr lvl="0">
              <a:spcBef>
                <a:spcPts val="0"/>
              </a:spcBef>
              <a:buNone/>
            </a:pPr>
            <a:r>
              <a:rPr lang="en-CA" sz="2400">
                <a:solidFill>
                  <a:schemeClr val="dk1"/>
                </a:solidFill>
              </a:rPr>
              <a:t>You can skip any question if you do not know the answer, or do not want to answer. </a:t>
            </a:r>
          </a:p>
          <a:p>
            <a:pPr lvl="0">
              <a:spcBef>
                <a:spcPts val="0"/>
              </a:spcBef>
              <a:buNone/>
            </a:pPr>
            <a:endParaRPr sz="2400">
              <a:solidFill>
                <a:schemeClr val="dk1"/>
              </a:solidFill>
            </a:endParaRPr>
          </a:p>
          <a:p>
            <a:pPr lvl="0">
              <a:spcBef>
                <a:spcPts val="0"/>
              </a:spcBef>
              <a:buNone/>
            </a:pPr>
            <a:endParaRPr sz="2400">
              <a:solidFill>
                <a:schemeClr val="dk1"/>
              </a:solidFill>
            </a:endParaRPr>
          </a:p>
          <a:p>
            <a:pPr lvl="0">
              <a:spcBef>
                <a:spcPts val="0"/>
              </a:spcBef>
              <a:buNone/>
            </a:pPr>
            <a:r>
              <a:rPr lang="en-CA" sz="2400">
                <a:solidFill>
                  <a:schemeClr val="dk1"/>
                </a:solidFill>
              </a:rPr>
              <a:t>The progress bar at the top of the screen will increase as you complete the survey. Right now we are at </a:t>
            </a:r>
            <a:r>
              <a:rPr lang="en-CA" sz="2400" b="1">
                <a:solidFill>
                  <a:schemeClr val="dk1"/>
                </a:solidFill>
              </a:rPr>
              <a:t>14%</a:t>
            </a:r>
            <a:r>
              <a:rPr lang="en-CA" sz="2400">
                <a:solidFill>
                  <a:schemeClr val="dk1"/>
                </a:solidFill>
              </a:rPr>
              <a:t> completed, when you are done the survey the number at the center of the progress bar will be at </a:t>
            </a:r>
            <a:r>
              <a:rPr lang="en-CA" sz="2400" b="1">
                <a:solidFill>
                  <a:schemeClr val="dk1"/>
                </a:solidFill>
              </a:rPr>
              <a:t>100%</a:t>
            </a:r>
            <a:r>
              <a:rPr lang="en-CA" sz="2400">
                <a:solidFill>
                  <a:schemeClr val="dk1"/>
                </a:solidFill>
              </a:rPr>
              <a:t> completed. </a:t>
            </a:r>
          </a:p>
        </p:txBody>
      </p:sp>
      <p:pic>
        <p:nvPicPr>
          <p:cNvPr id="97" name="Shape 97"/>
          <p:cNvPicPr preferRelativeResize="0"/>
          <p:nvPr/>
        </p:nvPicPr>
        <p:blipFill>
          <a:blip r:embed="rId5">
            <a:alphaModFix/>
          </a:blip>
          <a:stretch>
            <a:fillRect/>
          </a:stretch>
        </p:blipFill>
        <p:spPr>
          <a:xfrm>
            <a:off x="4328100" y="349153"/>
            <a:ext cx="5937359" cy="449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03" name="Shape 10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04" name="Shape 104"/>
          <p:cNvGrpSpPr/>
          <p:nvPr/>
        </p:nvGrpSpPr>
        <p:grpSpPr>
          <a:xfrm>
            <a:off x="2152661" y="2244799"/>
            <a:ext cx="7886700" cy="2368413"/>
            <a:chOff x="2152661" y="2244799"/>
            <a:chExt cx="7886700" cy="2368413"/>
          </a:xfrm>
        </p:grpSpPr>
        <p:sp>
          <p:nvSpPr>
            <p:cNvPr id="105" name="Shape 105"/>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Survey Topics </a:t>
              </a:r>
            </a:p>
          </p:txBody>
        </p:sp>
        <p:sp>
          <p:nvSpPr>
            <p:cNvPr id="106" name="Shape 106"/>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review some of the questions you will be asked in the survey. </a:t>
              </a:r>
            </a:p>
          </p:txBody>
        </p:sp>
      </p:grpSp>
      <p:pic>
        <p:nvPicPr>
          <p:cNvPr id="107" name="Shape 107"/>
          <p:cNvPicPr preferRelativeResize="0"/>
          <p:nvPr/>
        </p:nvPicPr>
        <p:blipFill>
          <a:blip r:embed="rId5">
            <a:alphaModFix/>
          </a:blip>
          <a:stretch>
            <a:fillRect/>
          </a:stretch>
        </p:blipFill>
        <p:spPr>
          <a:xfrm>
            <a:off x="4214599" y="349167"/>
            <a:ext cx="6138549" cy="44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13" name="Shape 11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14" name="Shape 114"/>
          <p:cNvSpPr txBox="1"/>
          <p:nvPr/>
        </p:nvSpPr>
        <p:spPr>
          <a:xfrm>
            <a:off x="127575" y="1148123"/>
            <a:ext cx="11888000" cy="5542767"/>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en-CA" sz="3000" b="1" dirty="0">
                <a:solidFill>
                  <a:schemeClr val="accent2"/>
                </a:solidFill>
                <a:latin typeface="Calibri"/>
                <a:ea typeface="Calibri"/>
                <a:cs typeface="Calibri"/>
                <a:sym typeface="Calibri"/>
              </a:rPr>
              <a:t>Family Structure</a:t>
            </a:r>
          </a:p>
          <a:p>
            <a:pPr lvl="0" algn="ctr" rtl="0">
              <a:lnSpc>
                <a:spcPct val="80000"/>
              </a:lnSpc>
              <a:spcBef>
                <a:spcPts val="0"/>
              </a:spcBef>
              <a:buNone/>
            </a:pPr>
            <a:endParaRPr sz="1100" b="1" dirty="0">
              <a:solidFill>
                <a:schemeClr val="dk1"/>
              </a:solidFill>
              <a:latin typeface="Calibri"/>
              <a:ea typeface="Calibri"/>
              <a:cs typeface="Calibri"/>
              <a:sym typeface="Calibri"/>
            </a:endParaRPr>
          </a:p>
          <a:p>
            <a:pPr lvl="0" rtl="0">
              <a:lnSpc>
                <a:spcPct val="80000"/>
              </a:lnSpc>
              <a:spcBef>
                <a:spcPts val="0"/>
              </a:spcBef>
              <a:buNone/>
            </a:pPr>
            <a:r>
              <a:rPr lang="en-CA" sz="2400" b="1" dirty="0">
                <a:solidFill>
                  <a:schemeClr val="dk1"/>
                </a:solidFill>
                <a:latin typeface="Calibri"/>
                <a:ea typeface="Calibri"/>
                <a:cs typeface="Calibri"/>
                <a:sym typeface="Calibri"/>
              </a:rPr>
              <a:t>Which of the following best describes who you live with?</a:t>
            </a:r>
            <a:endParaRPr sz="2400" b="1" dirty="0">
              <a:solidFill>
                <a:schemeClr val="dk1"/>
              </a:solidFill>
              <a:latin typeface="Calibri"/>
              <a:ea typeface="Calibri"/>
              <a:cs typeface="Calibri"/>
              <a:sym typeface="Calibri"/>
            </a:endParaRP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Two parents </a:t>
            </a:r>
            <a:r>
              <a:rPr lang="en-US" sz="2400" dirty="0">
                <a:solidFill>
                  <a:schemeClr val="dk1"/>
                </a:solidFill>
                <a:latin typeface="Calibri"/>
                <a:ea typeface="Calibri"/>
                <a:cs typeface="Calibri"/>
                <a:sym typeface="Calibri"/>
              </a:rPr>
              <a:t>(include step-parents or other guardians).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For example:</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Both my mother and my father</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Two mothers </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Two fathers</a:t>
            </a: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One parent </a:t>
            </a:r>
            <a:r>
              <a:rPr lang="en-US" sz="2400" dirty="0">
                <a:solidFill>
                  <a:schemeClr val="dk1"/>
                </a:solidFill>
                <a:latin typeface="Calibri"/>
                <a:ea typeface="Calibri"/>
                <a:cs typeface="Calibri"/>
                <a:sym typeface="Calibri"/>
              </a:rPr>
              <a:t>(include step-parents or other guardians).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For example:</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Only my mother (or a step-mother or other female guardian)</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Only my father (or a step-father or other male guardian)</a:t>
            </a: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I live in separate homes, sometimes with one parent and sometimes with another parent.</a:t>
            </a:r>
          </a:p>
          <a:p>
            <a:pPr marL="457200" lvl="0" indent="-381000" rtl="0">
              <a:spcBef>
                <a:spcPts val="0"/>
              </a:spcBef>
              <a:buClr>
                <a:schemeClr val="dk1"/>
              </a:buClr>
              <a:buSzPct val="100000"/>
              <a:buFont typeface="Calibri"/>
              <a:buChar char="●"/>
            </a:pPr>
            <a:r>
              <a:rPr lang="en-CA" sz="2400" dirty="0">
                <a:solidFill>
                  <a:schemeClr val="dk1"/>
                </a:solidFill>
                <a:latin typeface="Calibri"/>
                <a:ea typeface="Calibri"/>
                <a:cs typeface="Calibri"/>
                <a:sym typeface="Calibri"/>
              </a:rPr>
              <a:t>Other</a:t>
            </a:r>
          </a:p>
          <a:p>
            <a:pPr lvl="0" algn="ctr" rtl="0">
              <a:spcBef>
                <a:spcPts val="0"/>
              </a:spcBef>
              <a:buNone/>
            </a:pPr>
            <a:r>
              <a:rPr lang="en-CA" sz="3000" b="1" dirty="0">
                <a:solidFill>
                  <a:schemeClr val="accent2"/>
                </a:solidFill>
                <a:latin typeface="Calibri"/>
                <a:ea typeface="Calibri"/>
                <a:cs typeface="Calibri"/>
                <a:sym typeface="Calibri"/>
              </a:rPr>
              <a:t>You can answer this question on your worksheet.</a:t>
            </a:r>
          </a:p>
          <a:p>
            <a:pPr lvl="0" rtl="0">
              <a:spcBef>
                <a:spcPts val="0"/>
              </a:spcBef>
              <a:buNone/>
            </a:pPr>
            <a:endParaRPr sz="2400" b="1" dirty="0">
              <a:solidFill>
                <a:schemeClr val="dk1"/>
              </a:solidFill>
              <a:latin typeface="Calibri"/>
              <a:ea typeface="Calibri"/>
              <a:cs typeface="Calibri"/>
              <a:sym typeface="Calibri"/>
            </a:endParaRPr>
          </a:p>
        </p:txBody>
      </p:sp>
      <p:pic>
        <p:nvPicPr>
          <p:cNvPr id="115" name="Shape 115"/>
          <p:cNvPicPr preferRelativeResize="0"/>
          <p:nvPr/>
        </p:nvPicPr>
        <p:blipFill>
          <a:blip r:embed="rId5">
            <a:alphaModFix/>
          </a:blip>
          <a:stretch>
            <a:fillRect/>
          </a:stretch>
        </p:blipFill>
        <p:spPr>
          <a:xfrm>
            <a:off x="8186525" y="1623600"/>
            <a:ext cx="3829050" cy="2247900"/>
          </a:xfrm>
          <a:prstGeom prst="rect">
            <a:avLst/>
          </a:prstGeom>
          <a:noFill/>
          <a:ln>
            <a:noFill/>
          </a:ln>
        </p:spPr>
      </p:pic>
      <p:pic>
        <p:nvPicPr>
          <p:cNvPr id="116" name="Shape 116"/>
          <p:cNvPicPr preferRelativeResize="0"/>
          <p:nvPr/>
        </p:nvPicPr>
        <p:blipFill>
          <a:blip r:embed="rId6">
            <a:alphaModFix/>
          </a:blip>
          <a:stretch>
            <a:fillRect/>
          </a:stretch>
        </p:blipFill>
        <p:spPr>
          <a:xfrm>
            <a:off x="4326124" y="360737"/>
            <a:ext cx="5986124" cy="426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41" name="Shape 141"/>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43" name="Shape 143"/>
          <p:cNvSpPr txBox="1"/>
          <p:nvPr/>
        </p:nvSpPr>
        <p:spPr>
          <a:xfrm>
            <a:off x="188500" y="1503924"/>
            <a:ext cx="6246164" cy="4771615"/>
          </a:xfrm>
          <a:prstGeom prst="rect">
            <a:avLst/>
          </a:prstGeom>
          <a:noFill/>
          <a:ln>
            <a:noFill/>
          </a:ln>
        </p:spPr>
        <p:txBody>
          <a:bodyPr lIns="91425" tIns="91425" rIns="91425" bIns="91425" anchor="t" anchorCtr="0">
            <a:noAutofit/>
          </a:bodyPr>
          <a:lstStyle/>
          <a:p>
            <a:pPr marL="38100" lvl="0" algn="ctr">
              <a:lnSpc>
                <a:spcPct val="90000"/>
              </a:lnSpc>
              <a:buClr>
                <a:schemeClr val="accent5"/>
              </a:buClr>
              <a:buSzPct val="25000"/>
            </a:pPr>
            <a:r>
              <a:rPr lang="en-US" sz="3000" b="1" dirty="0">
                <a:solidFill>
                  <a:schemeClr val="accent2"/>
                </a:solidFill>
                <a:latin typeface="Calibri"/>
                <a:ea typeface="Calibri"/>
                <a:cs typeface="Calibri"/>
                <a:sym typeface="Calibri"/>
              </a:rPr>
              <a:t>Were you born in the United States? </a:t>
            </a:r>
          </a:p>
          <a:p>
            <a:pPr marL="38100" lvl="0">
              <a:lnSpc>
                <a:spcPct val="90000"/>
              </a:lnSpc>
              <a:buClr>
                <a:srgbClr val="000000"/>
              </a:buClr>
            </a:pPr>
            <a:endParaRPr lang="en-US" sz="1800" dirty="0">
              <a:solidFill>
                <a:schemeClr val="accent2"/>
              </a:solidFill>
              <a:latin typeface="Calibri"/>
              <a:ea typeface="Calibri"/>
              <a:cs typeface="Calibri"/>
              <a:sym typeface="Calibri"/>
            </a:endParaRPr>
          </a:p>
          <a:p>
            <a:pPr marL="342900" lvl="0" indent="-279400">
              <a:lnSpc>
                <a:spcPct val="90000"/>
              </a:lnSpc>
              <a:buClr>
                <a:schemeClr val="accent2"/>
              </a:buClr>
              <a:buSzPct val="100000"/>
              <a:buFont typeface="Calibri"/>
              <a:buChar char="-"/>
            </a:pPr>
            <a:r>
              <a:rPr lang="en-US" sz="2400" dirty="0">
                <a:solidFill>
                  <a:schemeClr val="accent2"/>
                </a:solidFill>
                <a:latin typeface="Calibri"/>
                <a:ea typeface="Calibri"/>
                <a:cs typeface="Calibri"/>
                <a:sym typeface="Calibri"/>
              </a:rPr>
              <a:t>One survey question asks you if you were </a:t>
            </a:r>
          </a:p>
          <a:p>
            <a:pPr lvl="0" indent="342900">
              <a:lnSpc>
                <a:spcPct val="90000"/>
              </a:lnSpc>
              <a:buClr>
                <a:schemeClr val="accent5"/>
              </a:buClr>
              <a:buSzPct val="25000"/>
            </a:pPr>
            <a:r>
              <a:rPr lang="en-US" sz="2400" dirty="0">
                <a:solidFill>
                  <a:schemeClr val="accent2"/>
                </a:solidFill>
                <a:latin typeface="Calibri"/>
                <a:ea typeface="Calibri"/>
                <a:cs typeface="Calibri"/>
                <a:sym typeface="Calibri"/>
              </a:rPr>
              <a:t>born in the </a:t>
            </a:r>
            <a:r>
              <a:rPr lang="en-US" sz="2400" b="1" dirty="0">
                <a:solidFill>
                  <a:schemeClr val="accent2"/>
                </a:solidFill>
                <a:latin typeface="Calibri"/>
                <a:ea typeface="Calibri"/>
                <a:cs typeface="Calibri"/>
                <a:sym typeface="Calibri"/>
              </a:rPr>
              <a:t>United States</a:t>
            </a:r>
            <a:r>
              <a:rPr lang="en-US" sz="2400" dirty="0">
                <a:solidFill>
                  <a:schemeClr val="accent2"/>
                </a:solidFill>
                <a:latin typeface="Calibri"/>
                <a:ea typeface="Calibri"/>
                <a:cs typeface="Calibri"/>
                <a:sym typeface="Calibri"/>
              </a:rPr>
              <a:t>. </a:t>
            </a:r>
          </a:p>
          <a:p>
            <a:pPr marL="38100" lvl="0">
              <a:lnSpc>
                <a:spcPct val="90000"/>
              </a:lnSpc>
              <a:spcBef>
                <a:spcPts val="200"/>
              </a:spcBef>
              <a:buClr>
                <a:srgbClr val="000000"/>
              </a:buClr>
            </a:pPr>
            <a:endParaRPr lang="en-US" dirty="0">
              <a:solidFill>
                <a:schemeClr val="accent2"/>
              </a:solidFill>
              <a:latin typeface="Calibri"/>
              <a:ea typeface="Calibri"/>
              <a:cs typeface="Calibri"/>
              <a:sym typeface="Calibri"/>
            </a:endParaRPr>
          </a:p>
          <a:p>
            <a:pPr marL="342900" lvl="0" indent="-279400">
              <a:lnSpc>
                <a:spcPct val="90000"/>
              </a:lnSpc>
              <a:spcBef>
                <a:spcPts val="200"/>
              </a:spcBef>
              <a:buClr>
                <a:schemeClr val="accent2"/>
              </a:buClr>
              <a:buSzPct val="100000"/>
              <a:buFont typeface="Calibri"/>
              <a:buChar char="-"/>
            </a:pPr>
            <a:r>
              <a:rPr lang="en-US" sz="2400" dirty="0">
                <a:solidFill>
                  <a:schemeClr val="accent2"/>
                </a:solidFill>
                <a:latin typeface="Calibri"/>
                <a:ea typeface="Calibri"/>
                <a:cs typeface="Calibri"/>
                <a:sym typeface="Calibri"/>
              </a:rPr>
              <a:t>Places like Florida, New York, Texas, </a:t>
            </a:r>
          </a:p>
          <a:p>
            <a:pPr lvl="0" indent="342900">
              <a:lnSpc>
                <a:spcPct val="90000"/>
              </a:lnSpc>
              <a:spcBef>
                <a:spcPts val="200"/>
              </a:spcBef>
              <a:buClr>
                <a:schemeClr val="accent5"/>
              </a:buClr>
              <a:buSzPct val="25000"/>
            </a:pPr>
            <a:r>
              <a:rPr lang="en-US" sz="2400" dirty="0">
                <a:solidFill>
                  <a:schemeClr val="accent2"/>
                </a:solidFill>
                <a:latin typeface="Calibri"/>
                <a:ea typeface="Calibri"/>
                <a:cs typeface="Calibri"/>
                <a:sym typeface="Calibri"/>
              </a:rPr>
              <a:t>and Hawaii </a:t>
            </a:r>
            <a:r>
              <a:rPr lang="en-US" sz="2400" b="1" dirty="0">
                <a:solidFill>
                  <a:schemeClr val="accent2"/>
                </a:solidFill>
                <a:latin typeface="Calibri"/>
                <a:ea typeface="Calibri"/>
                <a:cs typeface="Calibri"/>
                <a:sym typeface="Calibri"/>
              </a:rPr>
              <a:t>are</a:t>
            </a:r>
            <a:r>
              <a:rPr lang="en-US" sz="2400" dirty="0">
                <a:solidFill>
                  <a:schemeClr val="accent2"/>
                </a:solidFill>
                <a:latin typeface="Calibri"/>
                <a:ea typeface="Calibri"/>
                <a:cs typeface="Calibri"/>
                <a:sym typeface="Calibri"/>
              </a:rPr>
              <a:t> all in the United States.</a:t>
            </a:r>
          </a:p>
          <a:p>
            <a:pPr marL="38100" lvl="0">
              <a:lnSpc>
                <a:spcPct val="90000"/>
              </a:lnSpc>
              <a:spcBef>
                <a:spcPts val="200"/>
              </a:spcBef>
              <a:buClr>
                <a:srgbClr val="000000"/>
              </a:buClr>
            </a:pPr>
            <a:endParaRPr lang="en-US" dirty="0">
              <a:solidFill>
                <a:schemeClr val="accent2"/>
              </a:solidFill>
              <a:latin typeface="Calibri"/>
              <a:ea typeface="Calibri"/>
              <a:cs typeface="Calibri"/>
              <a:sym typeface="Calibri"/>
            </a:endParaRPr>
          </a:p>
          <a:p>
            <a:pPr marL="342900" lvl="0" indent="-279400">
              <a:lnSpc>
                <a:spcPct val="90000"/>
              </a:lnSpc>
              <a:spcBef>
                <a:spcPts val="200"/>
              </a:spcBef>
              <a:buClr>
                <a:schemeClr val="accent2"/>
              </a:buClr>
              <a:buSzPct val="100000"/>
              <a:buFont typeface="Calibri"/>
              <a:buChar char="-"/>
            </a:pPr>
            <a:r>
              <a:rPr lang="en-US" sz="2400" dirty="0">
                <a:solidFill>
                  <a:schemeClr val="accent2"/>
                </a:solidFill>
                <a:latin typeface="Calibri"/>
                <a:ea typeface="Calibri"/>
                <a:cs typeface="Calibri"/>
                <a:sym typeface="Calibri"/>
              </a:rPr>
              <a:t>Places like China, Australia, Canada, and </a:t>
            </a:r>
          </a:p>
          <a:p>
            <a:pPr lvl="0" indent="342900">
              <a:lnSpc>
                <a:spcPct val="90000"/>
              </a:lnSpc>
              <a:spcBef>
                <a:spcPts val="200"/>
              </a:spcBef>
              <a:buClr>
                <a:schemeClr val="accent5"/>
              </a:buClr>
              <a:buSzPct val="25000"/>
            </a:pPr>
            <a:r>
              <a:rPr lang="en-US" sz="2400" dirty="0">
                <a:solidFill>
                  <a:schemeClr val="accent2"/>
                </a:solidFill>
                <a:latin typeface="Calibri"/>
                <a:ea typeface="Calibri"/>
                <a:cs typeface="Calibri"/>
                <a:sym typeface="Calibri"/>
              </a:rPr>
              <a:t>England are </a:t>
            </a:r>
            <a:r>
              <a:rPr lang="en-US" sz="2400" b="1" dirty="0">
                <a:solidFill>
                  <a:schemeClr val="accent2"/>
                </a:solidFill>
                <a:latin typeface="Calibri"/>
                <a:ea typeface="Calibri"/>
                <a:cs typeface="Calibri"/>
                <a:sym typeface="Calibri"/>
              </a:rPr>
              <a:t>not</a:t>
            </a:r>
            <a:r>
              <a:rPr lang="en-US" sz="2400" dirty="0">
                <a:solidFill>
                  <a:schemeClr val="accent2"/>
                </a:solidFill>
                <a:latin typeface="Calibri"/>
                <a:ea typeface="Calibri"/>
                <a:cs typeface="Calibri"/>
                <a:sym typeface="Calibri"/>
              </a:rPr>
              <a:t> in the United States.</a:t>
            </a:r>
          </a:p>
          <a:p>
            <a:pPr marL="38100" lvl="0">
              <a:lnSpc>
                <a:spcPct val="90000"/>
              </a:lnSpc>
              <a:spcBef>
                <a:spcPts val="200"/>
              </a:spcBef>
              <a:buClr>
                <a:srgbClr val="000000"/>
              </a:buClr>
            </a:pPr>
            <a:endParaRPr lang="en-US" dirty="0">
              <a:solidFill>
                <a:schemeClr val="accent2"/>
              </a:solidFill>
              <a:latin typeface="Calibri"/>
              <a:ea typeface="Calibri"/>
              <a:cs typeface="Calibri"/>
              <a:sym typeface="Calibri"/>
            </a:endParaRPr>
          </a:p>
          <a:p>
            <a:pPr marL="342900" lvl="0" indent="-279400">
              <a:lnSpc>
                <a:spcPct val="90000"/>
              </a:lnSpc>
              <a:spcBef>
                <a:spcPts val="200"/>
              </a:spcBef>
              <a:buClr>
                <a:schemeClr val="accent2"/>
              </a:buClr>
              <a:buSzPct val="100000"/>
              <a:buFont typeface="Calibri"/>
              <a:buChar char="-"/>
            </a:pPr>
            <a:r>
              <a:rPr lang="en-US" sz="2400" dirty="0">
                <a:solidFill>
                  <a:schemeClr val="accent2"/>
                </a:solidFill>
                <a:latin typeface="Calibri"/>
                <a:ea typeface="Calibri"/>
                <a:cs typeface="Calibri"/>
                <a:sym typeface="Calibri"/>
              </a:rPr>
              <a:t>Were you born outside of the United States?</a:t>
            </a:r>
          </a:p>
        </p:txBody>
      </p:sp>
      <p:pic>
        <p:nvPicPr>
          <p:cNvPr id="144" name="Shape 144"/>
          <p:cNvPicPr preferRelativeResize="0"/>
          <p:nvPr/>
        </p:nvPicPr>
        <p:blipFill>
          <a:blip r:embed="rId5">
            <a:alphaModFix/>
          </a:blip>
          <a:stretch>
            <a:fillRect/>
          </a:stretch>
        </p:blipFill>
        <p:spPr>
          <a:xfrm>
            <a:off x="4113075" y="273350"/>
            <a:ext cx="6131824" cy="601425"/>
          </a:xfrm>
          <a:prstGeom prst="rect">
            <a:avLst/>
          </a:prstGeom>
          <a:noFill/>
          <a:ln>
            <a:noFill/>
          </a:ln>
        </p:spPr>
      </p:pic>
      <p:pic>
        <p:nvPicPr>
          <p:cNvPr id="2" name="Picture 1"/>
          <p:cNvPicPr>
            <a:picLocks noChangeAspect="1"/>
          </p:cNvPicPr>
          <p:nvPr/>
        </p:nvPicPr>
        <p:blipFill>
          <a:blip r:embed="rId6"/>
          <a:stretch>
            <a:fillRect/>
          </a:stretch>
        </p:blipFill>
        <p:spPr>
          <a:xfrm>
            <a:off x="6434664" y="2091848"/>
            <a:ext cx="5288666" cy="34839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0" name="Shape 150"/>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51" name="Shape 151"/>
          <p:cNvPicPr preferRelativeResize="0"/>
          <p:nvPr/>
        </p:nvPicPr>
        <p:blipFill>
          <a:blip r:embed="rId5">
            <a:alphaModFix/>
          </a:blip>
          <a:stretch>
            <a:fillRect/>
          </a:stretch>
        </p:blipFill>
        <p:spPr>
          <a:xfrm>
            <a:off x="7684921" y="1764812"/>
            <a:ext cx="4235274" cy="3804474"/>
          </a:xfrm>
          <a:prstGeom prst="rect">
            <a:avLst/>
          </a:prstGeom>
          <a:noFill/>
          <a:ln>
            <a:noFill/>
          </a:ln>
        </p:spPr>
      </p:pic>
      <p:sp>
        <p:nvSpPr>
          <p:cNvPr id="152" name="Shape 152"/>
          <p:cNvSpPr txBox="1"/>
          <p:nvPr/>
        </p:nvSpPr>
        <p:spPr>
          <a:xfrm>
            <a:off x="164425" y="1455825"/>
            <a:ext cx="7230900" cy="47403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en-CA" sz="3000" b="1" dirty="0">
                <a:solidFill>
                  <a:schemeClr val="accent2"/>
                </a:solidFill>
                <a:latin typeface="Calibri"/>
                <a:ea typeface="Calibri"/>
                <a:cs typeface="Calibri"/>
                <a:sym typeface="Calibri"/>
              </a:rPr>
              <a:t>Bullying </a:t>
            </a:r>
          </a:p>
          <a:p>
            <a:pPr lvl="0" algn="ctr" rtl="0">
              <a:lnSpc>
                <a:spcPct val="90000"/>
              </a:lnSpc>
              <a:spcBef>
                <a:spcPts val="0"/>
              </a:spcBef>
              <a:buNone/>
            </a:pPr>
            <a:endParaRPr sz="2400" dirty="0">
              <a:solidFill>
                <a:srgbClr val="0097A7"/>
              </a:solidFill>
              <a:latin typeface="Calibri"/>
              <a:ea typeface="Calibri"/>
              <a:cs typeface="Calibri"/>
              <a:sym typeface="Calibri"/>
            </a:endParaRPr>
          </a:p>
          <a:p>
            <a:pPr lvl="0" rtl="0">
              <a:lnSpc>
                <a:spcPct val="90000"/>
              </a:lnSpc>
              <a:spcBef>
                <a:spcPts val="0"/>
              </a:spcBef>
              <a:buClr>
                <a:srgbClr val="FFAB40"/>
              </a:buClr>
              <a:buSzPct val="25000"/>
              <a:buFont typeface="Arial"/>
              <a:buNone/>
            </a:pPr>
            <a:r>
              <a:rPr lang="en-CA" sz="2400" dirty="0">
                <a:solidFill>
                  <a:schemeClr val="dk1"/>
                </a:solidFill>
                <a:latin typeface="Calibri"/>
                <a:ea typeface="Calibri"/>
                <a:cs typeface="Calibri"/>
                <a:sym typeface="Calibri"/>
              </a:rPr>
              <a:t>Some of the questions on the survey ask about bullying. </a:t>
            </a:r>
          </a:p>
          <a:p>
            <a:pPr lvl="0" rtl="0">
              <a:lnSpc>
                <a:spcPct val="90000"/>
              </a:lnSpc>
              <a:spcBef>
                <a:spcPts val="400"/>
              </a:spcBef>
              <a:buClr>
                <a:srgbClr val="000000"/>
              </a:buClr>
              <a:buFont typeface="Arial"/>
              <a:buNone/>
            </a:pPr>
            <a:endParaRPr sz="2400" dirty="0">
              <a:solidFill>
                <a:schemeClr val="dk1"/>
              </a:solidFill>
              <a:latin typeface="Calibri"/>
              <a:ea typeface="Calibri"/>
              <a:cs typeface="Calibri"/>
              <a:sym typeface="Calibri"/>
            </a:endParaRPr>
          </a:p>
          <a:p>
            <a:pPr lvl="0" algn="just" rtl="0">
              <a:lnSpc>
                <a:spcPct val="90000"/>
              </a:lnSpc>
              <a:spcBef>
                <a:spcPts val="400"/>
              </a:spcBef>
              <a:buClr>
                <a:srgbClr val="FFAB40"/>
              </a:buClr>
              <a:buSzPct val="25000"/>
              <a:buFont typeface="Arial"/>
              <a:buNone/>
            </a:pPr>
            <a:r>
              <a:rPr lang="en-CA" sz="2400" dirty="0">
                <a:solidFill>
                  <a:schemeClr val="dk1"/>
                </a:solidFill>
                <a:latin typeface="Calibri"/>
                <a:ea typeface="Calibri"/>
                <a:cs typeface="Calibri"/>
                <a:sym typeface="Calibri"/>
              </a:rPr>
              <a:t>Bullying is when a person tries to hurt another person and does it more than once. Bullying can be physical, verbal, or social, and can also take place over the internet with emails or text messages. The bully usually has power over the person being bullied, such as when the bully is bigger or more popular. Sometimes a group of students will bully others.</a:t>
            </a:r>
          </a:p>
          <a:p>
            <a:pPr lvl="0">
              <a:spcBef>
                <a:spcPts val="0"/>
              </a:spcBef>
              <a:buNone/>
            </a:pPr>
            <a:endParaRPr dirty="0"/>
          </a:p>
        </p:txBody>
      </p:sp>
      <p:pic>
        <p:nvPicPr>
          <p:cNvPr id="153" name="Shape 153"/>
          <p:cNvPicPr preferRelativeResize="0"/>
          <p:nvPr/>
        </p:nvPicPr>
        <p:blipFill>
          <a:blip r:embed="rId6">
            <a:alphaModFix/>
          </a:blip>
          <a:stretch>
            <a:fillRect/>
          </a:stretch>
        </p:blipFill>
        <p:spPr>
          <a:xfrm>
            <a:off x="4189424" y="297825"/>
            <a:ext cx="6156162" cy="55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9" name="Shape 15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60" name="Shape 160"/>
          <p:cNvGrpSpPr/>
          <p:nvPr/>
        </p:nvGrpSpPr>
        <p:grpSpPr>
          <a:xfrm>
            <a:off x="2152661" y="2244799"/>
            <a:ext cx="7886700" cy="2368413"/>
            <a:chOff x="2152661" y="2244799"/>
            <a:chExt cx="7886700" cy="2368413"/>
          </a:xfrm>
        </p:grpSpPr>
        <p:sp>
          <p:nvSpPr>
            <p:cNvPr id="161" name="Shape 161"/>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Sample Questions</a:t>
              </a:r>
            </a:p>
          </p:txBody>
        </p:sp>
        <p:sp>
          <p:nvSpPr>
            <p:cNvPr id="162" name="Shape 162"/>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show you what the survey questions look like. </a:t>
              </a:r>
            </a:p>
          </p:txBody>
        </p:sp>
      </p:grpSp>
      <p:pic>
        <p:nvPicPr>
          <p:cNvPr id="163" name="Shape 163"/>
          <p:cNvPicPr preferRelativeResize="0"/>
          <p:nvPr/>
        </p:nvPicPr>
        <p:blipFill>
          <a:blip r:embed="rId5">
            <a:alphaModFix/>
          </a:blip>
          <a:stretch>
            <a:fillRect/>
          </a:stretch>
        </p:blipFill>
        <p:spPr>
          <a:xfrm>
            <a:off x="4223329" y="331942"/>
            <a:ext cx="6033574" cy="484249"/>
          </a:xfrm>
          <a:prstGeom prst="rect">
            <a:avLst/>
          </a:prstGeom>
          <a:noFill/>
          <a:ln>
            <a:noFill/>
          </a:ln>
        </p:spPr>
      </p:pic>
    </p:spTree>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rgbClr val="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596</Words>
  <Application>Microsoft Office PowerPoint</Application>
  <PresentationFormat>Widescreen</PresentationFormat>
  <Paragraphs>83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TLB Wide Screen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Morgan</dc:creator>
  <cp:lastModifiedBy>MelissaMorgan</cp:lastModifiedBy>
  <cp:revision>9</cp:revision>
  <dcterms:modified xsi:type="dcterms:W3CDTF">2018-10-02T18:28:14Z</dcterms:modified>
</cp:coreProperties>
</file>