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330" r:id="rId3"/>
    <p:sldId id="331" r:id="rId4"/>
    <p:sldId id="332" r:id="rId5"/>
    <p:sldId id="333" r:id="rId6"/>
    <p:sldId id="33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20"/>
    <a:srgbClr val="008FBE"/>
    <a:srgbClr val="EA2127"/>
    <a:srgbClr val="57A445"/>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81774" autoAdjust="0"/>
  </p:normalViewPr>
  <p:slideViewPr>
    <p:cSldViewPr snapToGrid="0">
      <p:cViewPr varScale="1">
        <p:scale>
          <a:sx n="71" d="100"/>
          <a:sy n="71" d="100"/>
        </p:scale>
        <p:origin x="17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5/17/2019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46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rgbClr val="008FBE"/>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sp>
        <p:nvSpPr>
          <p:cNvPr id="6" name="Text Placeholder 5"/>
          <p:cNvSpPr>
            <a:spLocks noGrp="1"/>
          </p:cNvSpPr>
          <p:nvPr>
            <p:ph type="body" sz="quarter" idx="10" hasCustomPrompt="1"/>
          </p:nvPr>
        </p:nvSpPr>
        <p:spPr>
          <a:xfrm>
            <a:off x="949544" y="3682633"/>
            <a:ext cx="8964807" cy="501650"/>
          </a:xfrm>
        </p:spPr>
        <p:txBody>
          <a:bodyPr/>
          <a:lstStyle>
            <a:lvl1pPr marL="0" indent="0">
              <a:buNone/>
              <a:defRPr sz="3200">
                <a:solidFill>
                  <a:schemeClr val="accent6">
                    <a:lumMod val="75000"/>
                  </a:schemeClr>
                </a:solidFill>
              </a:defRPr>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rgbClr val="008FBE"/>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solidFill>
                  <a:schemeClr val="accent6">
                    <a:lumMod val="75000"/>
                  </a:schemeClr>
                </a:solidFill>
                <a:latin typeface="+mn-lt"/>
              </a:defRPr>
            </a:lvl1pPr>
          </a:lstStyle>
          <a:p>
            <a:pPr lvl="0"/>
            <a:r>
              <a:rPr lang="en-US"/>
              <a:t>Click to edit Master text styles</a:t>
            </a:r>
          </a:p>
        </p:txBody>
      </p:sp>
      <p:sp>
        <p:nvSpPr>
          <p:cNvPr id="4"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latin typeface="+mn-lt"/>
              </a:defRPr>
            </a:lvl1pPr>
          </a:lstStyle>
          <a:p>
            <a:pPr lvl="0"/>
            <a:r>
              <a:rPr lang="en-US"/>
              <a:t>Click to edit Master text styles</a:t>
            </a:r>
          </a:p>
        </p:txBody>
      </p:sp>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8000"/>
              </a:lnSpc>
              <a:spcBef>
                <a:spcPts val="0"/>
              </a:spcBef>
              <a:spcAft>
                <a:spcPts val="600"/>
              </a:spcAft>
              <a:defRPr>
                <a:solidFill>
                  <a:schemeClr val="accent6">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background">
    <p:bg>
      <p:bgPr>
        <a:solidFill>
          <a:srgbClr val="008FBE"/>
        </a:solidFill>
        <a:effectLst/>
      </p:bgPr>
    </p:bg>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a:p>
        </p:txBody>
      </p:sp>
    </p:spTree>
    <p:extLst>
      <p:ext uri="{BB962C8B-B14F-4D97-AF65-F5344CB8AC3E}">
        <p14:creationId xmlns:p14="http://schemas.microsoft.com/office/powerpoint/2010/main" val="27121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0"/>
            <a:endParaRPr lang="en-US" dirty="0"/>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0" r:id="rId3"/>
    <p:sldLayoutId id="2147483663" r:id="rId4"/>
    <p:sldLayoutId id="2147483665" r:id="rId5"/>
    <p:sldLayoutId id="2147483667" r:id="rId6"/>
    <p:sldLayoutId id="2147483668" r:id="rId7"/>
  </p:sldLayoutIdLst>
  <p:txStyles>
    <p:titleStyle>
      <a:lvl1pPr algn="l" defTabSz="914400" rtl="0" eaLnBrk="1" latinLnBrk="0" hangingPunct="1">
        <a:lnSpc>
          <a:spcPct val="108000"/>
        </a:lnSpc>
        <a:spcBef>
          <a:spcPct val="0"/>
        </a:spcBef>
        <a:buNone/>
        <a:defRPr sz="4800" kern="1200">
          <a:solidFill>
            <a:schemeClr val="accent4"/>
          </a:solidFill>
          <a:latin typeface="+mn-lt"/>
          <a:ea typeface="+mj-ea"/>
          <a:cs typeface="+mj-cs"/>
        </a:defRPr>
      </a:lvl1pPr>
    </p:titleStyle>
    <p:bodyStyle>
      <a:lvl1pPr marL="0" marR="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sz="2400" kern="1200">
          <a:solidFill>
            <a:schemeClr val="accent6">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pPr>
              <a:lnSpc>
                <a:spcPct val="102000"/>
              </a:lnSpc>
            </a:pPr>
            <a:r>
              <a:rPr lang="en-US" dirty="0"/>
              <a:t>Nos questions, </a:t>
            </a:r>
            <a:br>
              <a:rPr lang="en-US" dirty="0"/>
            </a:br>
            <a:r>
              <a:rPr lang="en-US" dirty="0" err="1">
                <a:solidFill>
                  <a:srgbClr val="F58620"/>
                </a:solidFill>
              </a:rPr>
              <a:t>vos</a:t>
            </a:r>
            <a:r>
              <a:rPr lang="en-US" dirty="0">
                <a:solidFill>
                  <a:srgbClr val="F58620"/>
                </a:solidFill>
              </a:rPr>
              <a:t> </a:t>
            </a:r>
            <a:r>
              <a:rPr lang="en-US" dirty="0" err="1">
                <a:solidFill>
                  <a:srgbClr val="F58620"/>
                </a:solidFill>
              </a:rPr>
              <a:t>réponses</a:t>
            </a:r>
            <a:endParaRPr lang="en" dirty="0"/>
          </a:p>
        </p:txBody>
      </p:sp>
      <p:pic>
        <p:nvPicPr>
          <p:cNvPr id="5" name="Picture Placeholder 4"/>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tretch>
            <a:fillRect/>
          </a:stretch>
        </p:blipFill>
        <p:spPr>
          <a:xfrm>
            <a:off x="9200201" y="5869859"/>
            <a:ext cx="2696913" cy="584332"/>
          </a:xfr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44" y="1663128"/>
            <a:ext cx="3830845" cy="931109"/>
          </a:xfrm>
          <a:prstGeom prst="rect">
            <a:avLst/>
          </a:prstGeom>
        </p:spPr>
      </p:pic>
      <p:pic>
        <p:nvPicPr>
          <p:cNvPr id="6" name="Shape 107"/>
          <p:cNvPicPr preferRelativeResize="0"/>
          <p:nvPr/>
        </p:nvPicPr>
        <p:blipFill rotWithShape="1">
          <a:blip r:embed="rId6">
            <a:alphaModFix/>
          </a:blip>
          <a:srcRect b="9338"/>
          <a:stretch/>
        </p:blipFill>
        <p:spPr>
          <a:xfrm>
            <a:off x="5866301" y="2128683"/>
            <a:ext cx="3333900" cy="4527900"/>
          </a:xfrm>
          <a:prstGeom prst="rect">
            <a:avLst/>
          </a:prstGeom>
          <a:noFill/>
          <a:ln>
            <a:noFill/>
          </a:ln>
        </p:spPr>
      </p:pic>
    </p:spTree>
    <p:extLst>
      <p:ext uri="{BB962C8B-B14F-4D97-AF65-F5344CB8AC3E}">
        <p14:creationId xmlns:p14="http://schemas.microsoft.com/office/powerpoint/2010/main" val="46214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4"/>
          <p:cNvSpPr txBox="1"/>
          <p:nvPr/>
        </p:nvSpPr>
        <p:spPr>
          <a:xfrm>
            <a:off x="2775744" y="1552244"/>
            <a:ext cx="7945500" cy="4238956"/>
          </a:xfrm>
          <a:prstGeom prst="rect">
            <a:avLst/>
          </a:prstGeom>
          <a:noFill/>
          <a:ln>
            <a:noFill/>
          </a:ln>
        </p:spPr>
        <p:txBody>
          <a:bodyPr lIns="91425" tIns="45700" rIns="91425" bIns="45700" anchor="t" anchorCtr="0">
            <a:noAutofit/>
          </a:bodyPr>
          <a:lstStyle/>
          <a:p>
            <a:pPr lvl="0">
              <a:buClr>
                <a:srgbClr val="008FBE"/>
              </a:buClr>
              <a:buSzPct val="25000"/>
            </a:pPr>
            <a:r>
              <a:rPr lang="fr-FR" sz="2400" b="1" dirty="0">
                <a:solidFill>
                  <a:srgbClr val="008FBE"/>
                </a:solidFill>
                <a:ea typeface="Calibri"/>
                <a:cs typeface="Calibri"/>
                <a:sym typeface="Calibri"/>
              </a:rPr>
              <a:t>Notre question : </a:t>
            </a:r>
            <a:r>
              <a:rPr lang="fr-FR" sz="2400" dirty="0">
                <a:solidFill>
                  <a:srgbClr val="008FBE"/>
                </a:solidFill>
                <a:ea typeface="Calibri"/>
                <a:cs typeface="Calibri"/>
                <a:sym typeface="Calibri"/>
              </a:rPr>
              <a:t>Svp dis-nous ce que tu aimes beaucoup de ton école et ce qui pourrait la rendre meilleure.</a:t>
            </a:r>
          </a:p>
          <a:p>
            <a:pPr marL="0" marR="0" lvl="0" indent="0" algn="l" rtl="0">
              <a:lnSpc>
                <a:spcPct val="100000"/>
              </a:lnSpc>
              <a:spcBef>
                <a:spcPts val="480"/>
              </a:spcBef>
              <a:spcAft>
                <a:spcPts val="0"/>
              </a:spcAft>
              <a:buClr>
                <a:schemeClr val="lt1"/>
              </a:buClr>
              <a:buFont typeface="Calibri"/>
              <a:buNone/>
            </a:pPr>
            <a:endParaRPr sz="2400" b="1" i="0" u="none" strike="noStrike" cap="none" dirty="0">
              <a:solidFill>
                <a:srgbClr val="FF6600"/>
              </a:solidFill>
              <a:latin typeface="Calibri"/>
              <a:ea typeface="Calibri"/>
              <a:cs typeface="Calibri"/>
              <a:sym typeface="Calibri"/>
            </a:endParaRPr>
          </a:p>
          <a:p>
            <a:pPr lvl="0">
              <a:buClr>
                <a:srgbClr val="57A445"/>
              </a:buClr>
              <a:buSzPct val="25000"/>
            </a:pPr>
            <a:r>
              <a:rPr lang="fr-FR" sz="2400" b="1" dirty="0">
                <a:solidFill>
                  <a:srgbClr val="57A445"/>
                </a:solidFill>
                <a:ea typeface="Calibri"/>
                <a:cs typeface="Calibri"/>
                <a:sym typeface="Calibri"/>
              </a:rPr>
              <a:t>Votre réponse : </a:t>
            </a:r>
            <a:r>
              <a:rPr lang="fr-FR" sz="2400" dirty="0">
                <a:solidFill>
                  <a:srgbClr val="57A445"/>
                </a:solidFill>
                <a:ea typeface="Calibri"/>
                <a:cs typeface="Calibri"/>
                <a:sym typeface="Calibri"/>
              </a:rPr>
              <a:t>« On n’écoute jamais mes commentaires, c’était une perte de temps et on a raté une classe que j’aime. »</a:t>
            </a:r>
          </a:p>
          <a:p>
            <a:pPr marL="0" marR="0" lvl="0" indent="0" rtl="0">
              <a:lnSpc>
                <a:spcPct val="100000"/>
              </a:lnSpc>
              <a:spcBef>
                <a:spcPts val="0"/>
              </a:spcBef>
              <a:spcAft>
                <a:spcPts val="0"/>
              </a:spcAft>
              <a:buClr>
                <a:srgbClr val="57A445"/>
              </a:buClr>
              <a:buFont typeface="Calibri"/>
              <a:buNone/>
            </a:pPr>
            <a:endParaRPr sz="2400" b="1" dirty="0">
              <a:solidFill>
                <a:srgbClr val="FF6600"/>
              </a:solidFill>
              <a:latin typeface="Calibri"/>
              <a:ea typeface="Calibri"/>
              <a:cs typeface="Calibri"/>
              <a:sym typeface="Calibri"/>
            </a:endParaRPr>
          </a:p>
          <a:p>
            <a:pPr lvl="0">
              <a:buClr>
                <a:srgbClr val="F58620"/>
              </a:buClr>
              <a:buSzPct val="25000"/>
            </a:pPr>
            <a:r>
              <a:rPr lang="fr-FR" sz="2400" b="1" dirty="0">
                <a:solidFill>
                  <a:srgbClr val="F58620"/>
                </a:solidFill>
                <a:ea typeface="Calibri"/>
                <a:cs typeface="Calibri"/>
                <a:sym typeface="Calibri"/>
              </a:rPr>
              <a:t>Nous disons : </a:t>
            </a:r>
            <a:r>
              <a:rPr lang="fr-FR" sz="2400" dirty="0">
                <a:solidFill>
                  <a:srgbClr val="F58620"/>
                </a:solidFill>
                <a:ea typeface="Calibri"/>
                <a:cs typeface="Calibri"/>
                <a:sym typeface="Calibri"/>
              </a:rPr>
              <a:t>Nous avons beaucoup d’information au sujet du rendement des élèves à l’école, mais nous ne connaissons pas grand-chose sur comment vous vous </a:t>
            </a:r>
            <a:r>
              <a:rPr lang="fr-FR" sz="2400" b="1" dirty="0">
                <a:solidFill>
                  <a:srgbClr val="F58620"/>
                </a:solidFill>
                <a:ea typeface="Calibri"/>
                <a:cs typeface="Calibri"/>
                <a:sym typeface="Calibri"/>
              </a:rPr>
              <a:t>sentez</a:t>
            </a:r>
            <a:r>
              <a:rPr lang="fr-FR" sz="2400" dirty="0">
                <a:solidFill>
                  <a:srgbClr val="F58620"/>
                </a:solidFill>
                <a:ea typeface="Calibri"/>
                <a:cs typeface="Calibri"/>
                <a:sym typeface="Calibri"/>
              </a:rPr>
              <a:t>. Tu as un mot à dire sur la façon d’améliorer ton école et ton apprentissage, et le personnel veut que tu saches qu’il est à l’écoute.</a:t>
            </a:r>
          </a:p>
        </p:txBody>
      </p:sp>
      <p:pic>
        <p:nvPicPr>
          <p:cNvPr id="5" name="Shape 115" descr="ist2_1643098-chinese-man-transparent.gif"/>
          <p:cNvPicPr preferRelativeResize="0"/>
          <p:nvPr/>
        </p:nvPicPr>
        <p:blipFill rotWithShape="1">
          <a:blip r:embed="rId2">
            <a:alphaModFix/>
          </a:blip>
          <a:srcRect b="10704"/>
          <a:stretch/>
        </p:blipFill>
        <p:spPr>
          <a:xfrm>
            <a:off x="0" y="3126114"/>
            <a:ext cx="2703512" cy="3625849"/>
          </a:xfrm>
          <a:prstGeom prst="rect">
            <a:avLst/>
          </a:prstGeom>
          <a:noFill/>
          <a:ln>
            <a:noFill/>
          </a:ln>
        </p:spPr>
      </p:pic>
    </p:spTree>
    <p:extLst>
      <p:ext uri="{BB962C8B-B14F-4D97-AF65-F5344CB8AC3E}">
        <p14:creationId xmlns:p14="http://schemas.microsoft.com/office/powerpoint/2010/main" val="69903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0"/>
          <p:cNvSpPr txBox="1"/>
          <p:nvPr/>
        </p:nvSpPr>
        <p:spPr>
          <a:xfrm>
            <a:off x="809625" y="1353300"/>
            <a:ext cx="7485000" cy="5032986"/>
          </a:xfrm>
          <a:prstGeom prst="rect">
            <a:avLst/>
          </a:prstGeom>
          <a:noFill/>
          <a:ln>
            <a:noFill/>
          </a:ln>
        </p:spPr>
        <p:txBody>
          <a:bodyPr lIns="91425" tIns="45700" rIns="91425" bIns="45700" anchor="t" anchorCtr="0">
            <a:noAutofit/>
          </a:bodyPr>
          <a:lstStyle/>
          <a:p>
            <a:pPr lvl="0">
              <a:buClr>
                <a:srgbClr val="008FBE"/>
              </a:buClr>
              <a:buSzPct val="25000"/>
            </a:pPr>
            <a:r>
              <a:rPr lang="fr-FR" sz="2400" b="1" dirty="0">
                <a:solidFill>
                  <a:srgbClr val="008FBE"/>
                </a:solidFill>
                <a:ea typeface="Calibri"/>
                <a:cs typeface="Calibri"/>
                <a:sym typeface="Calibri"/>
              </a:rPr>
              <a:t>Notre question : </a:t>
            </a:r>
            <a:r>
              <a:rPr lang="fr-FR" sz="2400" dirty="0">
                <a:solidFill>
                  <a:srgbClr val="008FBE"/>
                </a:solidFill>
                <a:ea typeface="Calibri"/>
                <a:cs typeface="Calibri"/>
                <a:sym typeface="Calibri"/>
              </a:rPr>
              <a:t>Dites-nous ce que vous aimeriez voir plus souvent à l’école.</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660066"/>
              </a:solidFill>
              <a:latin typeface="Calibri"/>
              <a:ea typeface="Calibri"/>
              <a:cs typeface="Calibri"/>
              <a:sym typeface="Calibri"/>
            </a:endParaRPr>
          </a:p>
          <a:p>
            <a:pPr lvl="0">
              <a:buClr>
                <a:srgbClr val="57A445"/>
              </a:buClr>
              <a:buSzPct val="25000"/>
            </a:pPr>
            <a:r>
              <a:rPr lang="fr-FR" sz="2400" b="1" dirty="0">
                <a:solidFill>
                  <a:srgbClr val="57A445"/>
                </a:solidFill>
                <a:ea typeface="Calibri"/>
                <a:cs typeface="Calibri"/>
                <a:sym typeface="Calibri"/>
              </a:rPr>
              <a:t>Votre réponse : </a:t>
            </a:r>
            <a:r>
              <a:rPr lang="fr-FR" sz="2400" dirty="0">
                <a:solidFill>
                  <a:srgbClr val="57A445"/>
                </a:solidFill>
                <a:ea typeface="Calibri"/>
                <a:cs typeface="Calibri"/>
                <a:sym typeface="Calibri"/>
              </a:rPr>
              <a:t>« Plus de présentations et d’activités pour favoriser l’esprit scolaire. »</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660066"/>
              </a:solidFill>
              <a:latin typeface="Calibri"/>
              <a:ea typeface="Calibri"/>
              <a:cs typeface="Calibri"/>
              <a:sym typeface="Calibri"/>
            </a:endParaRPr>
          </a:p>
          <a:p>
            <a:pPr lvl="0">
              <a:buClr>
                <a:srgbClr val="F58620"/>
              </a:buClr>
              <a:buSzPct val="25000"/>
            </a:pPr>
            <a:r>
              <a:rPr lang="fr-FR" sz="2400" b="1" dirty="0">
                <a:solidFill>
                  <a:srgbClr val="F58620"/>
                </a:solidFill>
                <a:ea typeface="Calibri"/>
                <a:cs typeface="Calibri"/>
                <a:sym typeface="Calibri"/>
              </a:rPr>
              <a:t>Nous disons : </a:t>
            </a:r>
            <a:r>
              <a:rPr lang="fr-FR" sz="2400" dirty="0">
                <a:solidFill>
                  <a:srgbClr val="F58620"/>
                </a:solidFill>
                <a:ea typeface="Calibri"/>
                <a:cs typeface="Calibri"/>
                <a:sym typeface="Calibri"/>
              </a:rPr>
              <a:t>Le personnel et l’administration de l’école apprécient vos commentaires et ils ont décidé de créer un comité élèves-personnel pour savoir quelles activités intéressent le plus les élèves. Svp écoutez les annonces de chaque matin et vérifiez les médias sociaux de l’école pour plus de renseignements sur la façon de vous joindre ou de contribuer!</a:t>
            </a:r>
          </a:p>
        </p:txBody>
      </p:sp>
      <p:pic>
        <p:nvPicPr>
          <p:cNvPr id="5" name="Shape 121" descr="tnb1.jpg"/>
          <p:cNvPicPr preferRelativeResize="0"/>
          <p:nvPr/>
        </p:nvPicPr>
        <p:blipFill rotWithShape="1">
          <a:blip r:embed="rId2">
            <a:alphaModFix/>
          </a:blip>
          <a:srcRect/>
          <a:stretch/>
        </p:blipFill>
        <p:spPr>
          <a:xfrm>
            <a:off x="8535162" y="1893000"/>
            <a:ext cx="2644775" cy="2895600"/>
          </a:xfrm>
          <a:prstGeom prst="roundRect">
            <a:avLst>
              <a:gd name="adj" fmla="val 16667"/>
            </a:avLst>
          </a:prstGeom>
          <a:noFill/>
          <a:ln>
            <a:noFill/>
          </a:ln>
          <a:effectLst>
            <a:outerShdw blurRad="114300" dist="76200" dir="2700000" algn="ctr" rotWithShape="0">
              <a:srgbClr val="000000">
                <a:alpha val="40000"/>
              </a:srgbClr>
            </a:outerShdw>
          </a:effectLst>
        </p:spPr>
      </p:pic>
    </p:spTree>
    <p:extLst>
      <p:ext uri="{BB962C8B-B14F-4D97-AF65-F5344CB8AC3E}">
        <p14:creationId xmlns:p14="http://schemas.microsoft.com/office/powerpoint/2010/main" val="316193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7330" y="3324536"/>
            <a:ext cx="5512765" cy="3336755"/>
          </a:xfrm>
          <a:prstGeom prst="rect">
            <a:avLst/>
          </a:prstGeom>
        </p:spPr>
      </p:pic>
      <p:sp>
        <p:nvSpPr>
          <p:cNvPr id="5" name="Shape 126"/>
          <p:cNvSpPr txBox="1"/>
          <p:nvPr/>
        </p:nvSpPr>
        <p:spPr>
          <a:xfrm>
            <a:off x="972457" y="617526"/>
            <a:ext cx="10682513" cy="4375388"/>
          </a:xfrm>
          <a:prstGeom prst="rect">
            <a:avLst/>
          </a:prstGeom>
          <a:noFill/>
          <a:ln>
            <a:noFill/>
          </a:ln>
        </p:spPr>
        <p:txBody>
          <a:bodyPr lIns="91425" tIns="45700" rIns="91425" bIns="45700" anchor="t" anchorCtr="0">
            <a:noAutofit/>
          </a:bodyPr>
          <a:lstStyle/>
          <a:p>
            <a:pPr lvl="0">
              <a:buClr>
                <a:srgbClr val="008FBE"/>
              </a:buClr>
              <a:buSzPct val="25000"/>
            </a:pPr>
            <a:r>
              <a:rPr lang="fr-FR" sz="2400" b="1" dirty="0">
                <a:solidFill>
                  <a:srgbClr val="008FBE"/>
                </a:solidFill>
                <a:ea typeface="Calibri"/>
                <a:cs typeface="Calibri"/>
                <a:sym typeface="Calibri"/>
              </a:rPr>
              <a:t>Notre question :</a:t>
            </a:r>
            <a:r>
              <a:rPr lang="fr-FR" sz="2400" dirty="0">
                <a:solidFill>
                  <a:srgbClr val="008FBE"/>
                </a:solidFill>
                <a:ea typeface="Calibri"/>
                <a:cs typeface="Calibri"/>
                <a:sym typeface="Calibri"/>
              </a:rPr>
              <a:t> Parlez-nous de quelques cours qui sont donnés à votre école.</a:t>
            </a:r>
          </a:p>
          <a:p>
            <a:pPr marL="0" marR="0" lvl="0" indent="0" rtl="0">
              <a:lnSpc>
                <a:spcPct val="100000"/>
              </a:lnSpc>
              <a:spcBef>
                <a:spcPts val="0"/>
              </a:spcBef>
              <a:spcAft>
                <a:spcPts val="0"/>
              </a:spcAft>
              <a:buClr>
                <a:schemeClr val="lt1"/>
              </a:buClr>
              <a:buFont typeface="Calibri"/>
              <a:buNone/>
            </a:pPr>
            <a:endParaRPr sz="1050" b="0" i="0" u="none" strike="noStrike" cap="none" dirty="0">
              <a:solidFill>
                <a:srgbClr val="FF3300"/>
              </a:solidFill>
              <a:latin typeface="Calibri"/>
              <a:ea typeface="Calibri"/>
              <a:cs typeface="Calibri"/>
              <a:sym typeface="Calibri"/>
            </a:endParaRPr>
          </a:p>
          <a:p>
            <a:pPr lvl="0">
              <a:buClr>
                <a:srgbClr val="57A445"/>
              </a:buClr>
              <a:buSzPct val="25000"/>
            </a:pPr>
            <a:r>
              <a:rPr lang="fr-FR" sz="2400" b="1" dirty="0">
                <a:solidFill>
                  <a:srgbClr val="57A445"/>
                </a:solidFill>
                <a:ea typeface="Calibri"/>
                <a:cs typeface="Calibri"/>
                <a:sym typeface="Calibri"/>
              </a:rPr>
              <a:t>Votre réponse : </a:t>
            </a:r>
            <a:r>
              <a:rPr lang="fr-FR" sz="2400" dirty="0">
                <a:solidFill>
                  <a:srgbClr val="57A445"/>
                </a:solidFill>
                <a:ea typeface="Calibri"/>
                <a:cs typeface="Calibri"/>
                <a:sym typeface="Calibri"/>
              </a:rPr>
              <a:t>« Éthique chrétienne : je trouve que nous y consacrons du temps et que ça ne s’applique pas dans la vraie vie. »</a:t>
            </a:r>
          </a:p>
          <a:p>
            <a:pPr marL="0" marR="0" lvl="0" indent="0" rtl="0">
              <a:lnSpc>
                <a:spcPct val="100000"/>
              </a:lnSpc>
              <a:spcBef>
                <a:spcPts val="0"/>
              </a:spcBef>
              <a:spcAft>
                <a:spcPts val="0"/>
              </a:spcAft>
              <a:buClr>
                <a:schemeClr val="lt1"/>
              </a:buClr>
              <a:buFont typeface="Calibri"/>
              <a:buNone/>
            </a:pPr>
            <a:endParaRPr sz="1050" b="0" i="0" u="none" strike="noStrike" cap="none" dirty="0">
              <a:solidFill>
                <a:srgbClr val="FF3300"/>
              </a:solidFill>
              <a:latin typeface="Calibri"/>
              <a:ea typeface="Calibri"/>
              <a:cs typeface="Calibri"/>
              <a:sym typeface="Calibri"/>
            </a:endParaRPr>
          </a:p>
          <a:p>
            <a:pPr lvl="0">
              <a:buClr>
                <a:srgbClr val="F58620"/>
              </a:buClr>
              <a:buSzPct val="25000"/>
            </a:pPr>
            <a:r>
              <a:rPr lang="fr-FR" sz="2400" b="1" dirty="0">
                <a:solidFill>
                  <a:srgbClr val="F58620"/>
                </a:solidFill>
                <a:ea typeface="Calibri"/>
                <a:cs typeface="Calibri"/>
                <a:sym typeface="Calibri"/>
              </a:rPr>
              <a:t>Nous disons : </a:t>
            </a:r>
            <a:r>
              <a:rPr lang="fr-FR" sz="2400" dirty="0">
                <a:solidFill>
                  <a:srgbClr val="F58620"/>
                </a:solidFill>
                <a:ea typeface="Calibri"/>
                <a:cs typeface="Calibri"/>
                <a:sym typeface="Calibri"/>
              </a:rPr>
              <a:t>nous apprécions vos commentaires, et à l’avenir, lors d’une prochaine journée de perfectionnement professionnel, nous examinerons comment nous pouvons travailler ensemble pour que vous les élèves aient une meilleure connaissance de la foi dans toutes les facettes du curriculum et pour améliorer l’enseignement de l’éthique chrétienne. </a:t>
            </a:r>
          </a:p>
        </p:txBody>
      </p:sp>
    </p:spTree>
    <p:extLst>
      <p:ext uri="{BB962C8B-B14F-4D97-AF65-F5344CB8AC3E}">
        <p14:creationId xmlns:p14="http://schemas.microsoft.com/office/powerpoint/2010/main" val="88641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2"/>
          <p:cNvSpPr txBox="1"/>
          <p:nvPr/>
        </p:nvSpPr>
        <p:spPr>
          <a:xfrm>
            <a:off x="3933750" y="1533525"/>
            <a:ext cx="7547050" cy="4112532"/>
          </a:xfrm>
          <a:prstGeom prst="rect">
            <a:avLst/>
          </a:prstGeom>
          <a:noFill/>
          <a:ln>
            <a:noFill/>
          </a:ln>
        </p:spPr>
        <p:txBody>
          <a:bodyPr lIns="91425" tIns="45700" rIns="91425" bIns="45700" anchor="t" anchorCtr="0">
            <a:noAutofit/>
          </a:bodyPr>
          <a:lstStyle/>
          <a:p>
            <a:pPr lvl="0">
              <a:buClr>
                <a:srgbClr val="008FBE"/>
              </a:buClr>
              <a:buSzPct val="25000"/>
            </a:pPr>
            <a:r>
              <a:rPr lang="fr-FR" sz="2400" b="1" dirty="0">
                <a:solidFill>
                  <a:srgbClr val="008FBE"/>
                </a:solidFill>
                <a:ea typeface="Calibri"/>
                <a:cs typeface="Calibri"/>
                <a:sym typeface="Calibri"/>
              </a:rPr>
              <a:t>Notre question : </a:t>
            </a:r>
            <a:r>
              <a:rPr lang="fr-FR" sz="2400" dirty="0">
                <a:solidFill>
                  <a:srgbClr val="008FBE"/>
                </a:solidFill>
                <a:ea typeface="Calibri"/>
                <a:cs typeface="Calibri"/>
                <a:sym typeface="Calibri"/>
              </a:rPr>
              <a:t>Svp dis-nous ce que tu aimes beaucoup de ton école et ce qui pourrait la rendre meilleure.</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3333FF"/>
              </a:solidFill>
              <a:latin typeface="Calibri"/>
              <a:ea typeface="Calibri"/>
              <a:cs typeface="Calibri"/>
              <a:sym typeface="Calibri"/>
            </a:endParaRPr>
          </a:p>
          <a:p>
            <a:pPr lvl="0">
              <a:buClr>
                <a:srgbClr val="57A445"/>
              </a:buClr>
              <a:buSzPct val="25000"/>
            </a:pPr>
            <a:r>
              <a:rPr lang="fr-FR" sz="2400" b="1" dirty="0">
                <a:solidFill>
                  <a:srgbClr val="57A445"/>
                </a:solidFill>
                <a:ea typeface="Calibri"/>
                <a:cs typeface="Calibri"/>
                <a:sym typeface="Calibri"/>
              </a:rPr>
              <a:t>Votre réponse : </a:t>
            </a:r>
            <a:r>
              <a:rPr lang="fr-FR" sz="2400" dirty="0">
                <a:solidFill>
                  <a:srgbClr val="57A445"/>
                </a:solidFill>
                <a:ea typeface="Calibri"/>
                <a:cs typeface="Calibri"/>
                <a:sym typeface="Calibri"/>
              </a:rPr>
              <a:t>« Le laissez-passer pour le stationnement est une idée stupide. »</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FF6600"/>
              </a:solidFill>
              <a:latin typeface="Calibri"/>
              <a:ea typeface="Calibri"/>
              <a:cs typeface="Calibri"/>
              <a:sym typeface="Calibri"/>
            </a:endParaRPr>
          </a:p>
          <a:p>
            <a:pPr lvl="0">
              <a:buClr>
                <a:srgbClr val="F58620"/>
              </a:buClr>
              <a:buSzPct val="25000"/>
            </a:pPr>
            <a:r>
              <a:rPr lang="fr-FR" sz="2400" b="1" dirty="0">
                <a:solidFill>
                  <a:srgbClr val="F58620"/>
                </a:solidFill>
                <a:ea typeface="Calibri"/>
                <a:cs typeface="Calibri"/>
                <a:sym typeface="Calibri"/>
              </a:rPr>
              <a:t>Nous disons : </a:t>
            </a:r>
            <a:r>
              <a:rPr lang="fr-FR" sz="2400" dirty="0">
                <a:solidFill>
                  <a:srgbClr val="F58620"/>
                </a:solidFill>
                <a:ea typeface="Calibri"/>
                <a:cs typeface="Calibri"/>
                <a:sym typeface="Calibri"/>
              </a:rPr>
              <a:t>Le sondage nous aide à savoir si les changements mis en place dans les politiques de l’école font une différence pour vous. L’administration a révisé vos commentaires et retirera la politique des laissez-passer pour le stationnement.</a:t>
            </a:r>
          </a:p>
        </p:txBody>
      </p:sp>
      <p:pic>
        <p:nvPicPr>
          <p:cNvPr id="6" name="Shape 133"/>
          <p:cNvPicPr preferRelativeResize="0"/>
          <p:nvPr/>
        </p:nvPicPr>
        <p:blipFill rotWithShape="1">
          <a:blip r:embed="rId2">
            <a:extLst>
              <a:ext uri="{28A0092B-C50C-407E-A947-70E740481C1C}">
                <a14:useLocalDpi xmlns:a14="http://schemas.microsoft.com/office/drawing/2010/main" val="0"/>
              </a:ext>
            </a:extLst>
          </a:blip>
          <a:srcRect/>
          <a:stretch>
            <a:fillRect/>
          </a:stretch>
        </p:blipFill>
        <p:spPr>
          <a:xfrm>
            <a:off x="609600" y="2410068"/>
            <a:ext cx="2766557" cy="2037863"/>
          </a:xfrm>
          <a:prstGeom prst="roundRect">
            <a:avLst>
              <a:gd name="adj" fmla="val 16667"/>
            </a:avLst>
          </a:prstGeom>
          <a:noFill/>
          <a:ln>
            <a:noFill/>
          </a:ln>
          <a:effectLst>
            <a:outerShdw blurRad="114300" dist="76200" dir="2700000" algn="ctr" rotWithShape="0">
              <a:srgbClr val="000000">
                <a:alpha val="40000"/>
              </a:srgbClr>
            </a:outerShdw>
          </a:effectLst>
        </p:spPr>
      </p:pic>
    </p:spTree>
    <p:extLst>
      <p:ext uri="{BB962C8B-B14F-4D97-AF65-F5344CB8AC3E}">
        <p14:creationId xmlns:p14="http://schemas.microsoft.com/office/powerpoint/2010/main" val="116055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8"/>
          <p:cNvSpPr txBox="1"/>
          <p:nvPr/>
        </p:nvSpPr>
        <p:spPr>
          <a:xfrm>
            <a:off x="823685" y="851914"/>
            <a:ext cx="7130143" cy="5154172"/>
          </a:xfrm>
          <a:prstGeom prst="rect">
            <a:avLst/>
          </a:prstGeom>
          <a:noFill/>
          <a:ln>
            <a:noFill/>
          </a:ln>
        </p:spPr>
        <p:txBody>
          <a:bodyPr lIns="91425" tIns="45700" rIns="91425" bIns="45700" anchor="t" anchorCtr="0">
            <a:noAutofit/>
          </a:bodyPr>
          <a:lstStyle/>
          <a:p>
            <a:pPr lvl="0">
              <a:buClr>
                <a:srgbClr val="008FBE"/>
              </a:buClr>
              <a:buSzPct val="25000"/>
            </a:pPr>
            <a:r>
              <a:rPr lang="fr-FR" sz="2400" b="1" dirty="0">
                <a:solidFill>
                  <a:srgbClr val="008FBE"/>
                </a:solidFill>
                <a:ea typeface="Calibri"/>
                <a:cs typeface="Calibri"/>
                <a:sym typeface="Calibri"/>
              </a:rPr>
              <a:t>Notre question : </a:t>
            </a:r>
            <a:r>
              <a:rPr lang="fr-FR" sz="2400" dirty="0">
                <a:solidFill>
                  <a:srgbClr val="008FBE"/>
                </a:solidFill>
                <a:ea typeface="Calibri"/>
                <a:cs typeface="Calibri"/>
                <a:sym typeface="Calibri"/>
              </a:rPr>
              <a:t>Svp dis-nous ce que tu aimes beaucoup de ton école et ce qui pourrait la rendre meilleure.</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0099FF"/>
              </a:solidFill>
              <a:latin typeface="Calibri"/>
              <a:ea typeface="Calibri"/>
              <a:cs typeface="Calibri"/>
              <a:sym typeface="Calibri"/>
            </a:endParaRPr>
          </a:p>
          <a:p>
            <a:pPr lvl="0">
              <a:buClr>
                <a:srgbClr val="57A445"/>
              </a:buClr>
              <a:buSzPct val="25000"/>
            </a:pPr>
            <a:r>
              <a:rPr lang="fr-FR" sz="2400" b="1" dirty="0">
                <a:solidFill>
                  <a:srgbClr val="57A445"/>
                </a:solidFill>
                <a:ea typeface="Calibri"/>
                <a:cs typeface="Calibri"/>
                <a:sym typeface="Calibri"/>
              </a:rPr>
              <a:t>Votre réponse : </a:t>
            </a:r>
            <a:r>
              <a:rPr lang="fr-FR" sz="2400" dirty="0">
                <a:solidFill>
                  <a:srgbClr val="57A445"/>
                </a:solidFill>
                <a:ea typeface="Calibri"/>
                <a:cs typeface="Calibri"/>
                <a:sym typeface="Calibri"/>
              </a:rPr>
              <a:t>« J’aime cette école, car on y propose beaucoup de clubs, d’activités et de sports. »</a:t>
            </a:r>
          </a:p>
          <a:p>
            <a:pPr marL="0" marR="0" lvl="0" indent="0" rtl="0">
              <a:lnSpc>
                <a:spcPct val="100000"/>
              </a:lnSpc>
              <a:spcBef>
                <a:spcPts val="0"/>
              </a:spcBef>
              <a:spcAft>
                <a:spcPts val="0"/>
              </a:spcAft>
              <a:buClr>
                <a:schemeClr val="lt1"/>
              </a:buClr>
              <a:buFont typeface="Calibri"/>
              <a:buNone/>
            </a:pPr>
            <a:endParaRPr sz="2400" b="1" i="0" u="none" strike="noStrike" cap="none" dirty="0">
              <a:solidFill>
                <a:srgbClr val="0099FF"/>
              </a:solidFill>
              <a:latin typeface="Calibri"/>
              <a:ea typeface="Calibri"/>
              <a:cs typeface="Calibri"/>
              <a:sym typeface="Calibri"/>
            </a:endParaRPr>
          </a:p>
          <a:p>
            <a:pPr lvl="0">
              <a:buClr>
                <a:srgbClr val="F58620"/>
              </a:buClr>
              <a:buSzPct val="25000"/>
            </a:pPr>
            <a:r>
              <a:rPr lang="fr-FR" sz="2400" b="1" dirty="0">
                <a:solidFill>
                  <a:srgbClr val="F58620"/>
                </a:solidFill>
                <a:ea typeface="Calibri"/>
                <a:cs typeface="Calibri"/>
                <a:sym typeface="Calibri"/>
              </a:rPr>
              <a:t>Nous disons : </a:t>
            </a:r>
            <a:r>
              <a:rPr lang="fr-FR" sz="2400" dirty="0">
                <a:solidFill>
                  <a:srgbClr val="F58620"/>
                </a:solidFill>
                <a:ea typeface="Calibri"/>
                <a:cs typeface="Calibri"/>
                <a:sym typeface="Calibri"/>
              </a:rPr>
              <a:t>Nous nous engageons à continuer d’appuyer les clubs scolaires, les activités et les sports des élèves en soutenant les organismes du personnel et ceux des élèves qui en sont responsables. Veuillez vous joindre à nous pour remercier les enseignants, le personnel et les élèves qui sont responsables de ces activités.</a:t>
            </a:r>
          </a:p>
        </p:txBody>
      </p:sp>
      <p:pic>
        <p:nvPicPr>
          <p:cNvPr id="5" name="Shape 139" descr="kids-circle-trans.gif"/>
          <p:cNvPicPr preferRelativeResize="0"/>
          <p:nvPr/>
        </p:nvPicPr>
        <p:blipFill rotWithShape="1">
          <a:blip r:embed="rId2">
            <a:alphaModFix/>
          </a:blip>
          <a:srcRect/>
          <a:stretch/>
        </p:blipFill>
        <p:spPr>
          <a:xfrm>
            <a:off x="8525100" y="2110582"/>
            <a:ext cx="2636836" cy="2636836"/>
          </a:xfrm>
          <a:prstGeom prst="rect">
            <a:avLst/>
          </a:prstGeom>
          <a:noFill/>
          <a:ln>
            <a:noFill/>
          </a:ln>
          <a:effectLst>
            <a:outerShdw blurRad="63500" dist="76200" dir="2700000">
              <a:srgbClr val="000000">
                <a:alpha val="39607"/>
              </a:srgbClr>
            </a:outerShdw>
          </a:effectLst>
        </p:spPr>
      </p:pic>
    </p:spTree>
    <p:extLst>
      <p:ext uri="{BB962C8B-B14F-4D97-AF65-F5344CB8AC3E}">
        <p14:creationId xmlns:p14="http://schemas.microsoft.com/office/powerpoint/2010/main" val="2577740026"/>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SCHOOL EN PPT template 2017" id="{556A736C-890A-4606-89CA-E8A4626EE2F3}" vid="{9E627396-109E-486B-9E5E-E5520D72C7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OurSCHOOL EN PPT template 2017</Template>
  <TotalTime>23</TotalTime>
  <Words>13</Words>
  <Application>Microsoft Office PowerPoint</Application>
  <PresentationFormat>Widescreen</PresentationFormat>
  <Paragraphs>26</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Nos questions,  vos réponses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slide Break up a long title on two lines</dc:title>
  <dc:creator>Stephanie</dc:creator>
  <cp:keywords>OurSCHOOL;The Learning Bar;2017</cp:keywords>
  <cp:lastModifiedBy>MelissaMorgan</cp:lastModifiedBy>
  <cp:revision>21</cp:revision>
  <dcterms:created xsi:type="dcterms:W3CDTF">2019-04-12T18:17:44Z</dcterms:created>
  <dcterms:modified xsi:type="dcterms:W3CDTF">2019-05-17T12:47:52Z</dcterms:modified>
</cp:coreProperties>
</file>