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330" r:id="rId3"/>
    <p:sldId id="331" r:id="rId4"/>
    <p:sldId id="332" r:id="rId5"/>
    <p:sldId id="333" r:id="rId6"/>
    <p:sldId id="33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20"/>
    <a:srgbClr val="008FBE"/>
    <a:srgbClr val="EA2127"/>
    <a:srgbClr val="57A445"/>
    <a:srgbClr val="FBFBFB"/>
    <a:srgbClr val="F7F7F7"/>
    <a:srgbClr val="FFFFFF"/>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81774" autoAdjust="0"/>
  </p:normalViewPr>
  <p:slideViewPr>
    <p:cSldViewPr snapToGrid="0">
      <p:cViewPr varScale="1">
        <p:scale>
          <a:sx n="60" d="100"/>
          <a:sy n="60" d="100"/>
        </p:scale>
        <p:origin x="72" y="10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6/13/2019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6/13/2019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746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rgbClr val="008FBE"/>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544" y="1709968"/>
            <a:ext cx="3472377" cy="691320"/>
          </a:xfrm>
          <a:prstGeom prst="rect">
            <a:avLst/>
          </a:prstGeom>
        </p:spPr>
      </p:pic>
      <p:sp>
        <p:nvSpPr>
          <p:cNvPr id="6" name="Text Placeholder 5"/>
          <p:cNvSpPr>
            <a:spLocks noGrp="1"/>
          </p:cNvSpPr>
          <p:nvPr>
            <p:ph type="body" sz="quarter" idx="10" hasCustomPrompt="1"/>
          </p:nvPr>
        </p:nvSpPr>
        <p:spPr>
          <a:xfrm>
            <a:off x="949544" y="3682633"/>
            <a:ext cx="8964807" cy="501650"/>
          </a:xfrm>
        </p:spPr>
        <p:txBody>
          <a:bodyPr/>
          <a:lstStyle>
            <a:lvl1pPr marL="0" indent="0">
              <a:buNone/>
              <a:defRPr sz="3200">
                <a:solidFill>
                  <a:schemeClr val="accent6">
                    <a:lumMod val="75000"/>
                  </a:schemeClr>
                </a:solidFill>
              </a:defRPr>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22813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rgbClr val="008FBE"/>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lnSpc>
                <a:spcPct val="108000"/>
              </a:lnSpc>
              <a:spcBef>
                <a:spcPts val="0"/>
              </a:spcBef>
              <a:spcAft>
                <a:spcPts val="600"/>
              </a:spcAft>
              <a:defRPr>
                <a:solidFill>
                  <a:schemeClr val="accent6">
                    <a:lumMod val="75000"/>
                  </a:schemeClr>
                </a:solidFill>
                <a:latin typeface="+mn-lt"/>
              </a:defRPr>
            </a:lvl1pPr>
          </a:lstStyle>
          <a:p>
            <a:pPr lvl="0"/>
            <a:r>
              <a:rPr lang="en-US"/>
              <a:t>Click to edit Master text styles</a:t>
            </a:r>
          </a:p>
        </p:txBody>
      </p:sp>
      <p:sp>
        <p:nvSpPr>
          <p:cNvPr id="4"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268407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4"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lnSpc>
                <a:spcPct val="108000"/>
              </a:lnSpc>
              <a:spcBef>
                <a:spcPts val="0"/>
              </a:spcBef>
              <a:spcAft>
                <a:spcPts val="600"/>
              </a:spcAft>
              <a:defRPr>
                <a:latin typeface="+mn-lt"/>
              </a:defRPr>
            </a:lvl1pPr>
          </a:lstStyle>
          <a:p>
            <a:pPr lvl="0"/>
            <a:r>
              <a:rPr lang="en-US"/>
              <a:t>Click to edit Master text styles</a:t>
            </a:r>
          </a:p>
        </p:txBody>
      </p:sp>
      <p:sp>
        <p:nvSpPr>
          <p:cNvPr id="6"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1011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lnSpc>
                <a:spcPct val="108000"/>
              </a:lnSpc>
              <a:spcBef>
                <a:spcPts val="0"/>
              </a:spcBef>
              <a:spcAft>
                <a:spcPts val="600"/>
              </a:spcAft>
              <a:defRPr>
                <a:solidFill>
                  <a:schemeClr val="accent6">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163185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8406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color background">
    <p:bg>
      <p:bgPr>
        <a:solidFill>
          <a:srgbClr val="008FBE"/>
        </a:solidFill>
        <a:effectLst/>
      </p:bgPr>
    </p:bg>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271213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0"/>
            <a:endParaRPr lang="en-US" dirty="0"/>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70" r:id="rId3"/>
    <p:sldLayoutId id="2147483663" r:id="rId4"/>
    <p:sldLayoutId id="2147483665" r:id="rId5"/>
    <p:sldLayoutId id="2147483667" r:id="rId6"/>
    <p:sldLayoutId id="2147483668" r:id="rId7"/>
  </p:sldLayoutIdLst>
  <p:txStyles>
    <p:titleStyle>
      <a:lvl1pPr algn="l" defTabSz="914400" rtl="0" eaLnBrk="1" latinLnBrk="0" hangingPunct="1">
        <a:lnSpc>
          <a:spcPct val="108000"/>
        </a:lnSpc>
        <a:spcBef>
          <a:spcPct val="0"/>
        </a:spcBef>
        <a:buNone/>
        <a:defRPr sz="4800" kern="1200">
          <a:solidFill>
            <a:schemeClr val="accent4"/>
          </a:solidFill>
          <a:latin typeface="+mn-lt"/>
          <a:ea typeface="+mj-ea"/>
          <a:cs typeface="+mj-cs"/>
        </a:defRPr>
      </a:lvl1pPr>
    </p:titleStyle>
    <p:bodyStyle>
      <a:lvl1pPr marL="0" marR="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sz="2400" kern="1200">
          <a:solidFill>
            <a:schemeClr val="accent6">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8713440" cy="1546500"/>
          </a:xfrm>
          <a:prstGeom prst="rect">
            <a:avLst/>
          </a:prstGeom>
        </p:spPr>
        <p:txBody>
          <a:bodyPr lIns="91425" tIns="91425" rIns="91425" bIns="91425" anchor="t" anchorCtr="0">
            <a:noAutofit/>
          </a:bodyPr>
          <a:lstStyle/>
          <a:p>
            <a:pPr>
              <a:lnSpc>
                <a:spcPct val="102000"/>
              </a:lnSpc>
            </a:pPr>
            <a:r>
              <a:rPr lang="en-US" dirty="0">
                <a:latin typeface="+mn-lt"/>
              </a:rPr>
              <a:t>We Asked, </a:t>
            </a:r>
            <a:r>
              <a:rPr lang="en-US" dirty="0">
                <a:solidFill>
                  <a:srgbClr val="F58620"/>
                </a:solidFill>
                <a:latin typeface="+mn-lt"/>
              </a:rPr>
              <a:t>You Said</a:t>
            </a:r>
            <a:br>
              <a:rPr lang="en-US" dirty="0">
                <a:latin typeface="+mn-lt"/>
              </a:rPr>
            </a:br>
            <a:br>
              <a:rPr lang="en-US" dirty="0"/>
            </a:br>
            <a:endParaRPr lang="en" dirty="0"/>
          </a:p>
        </p:txBody>
      </p:sp>
      <p:pic>
        <p:nvPicPr>
          <p:cNvPr id="5" name="Picture Placeholder 4"/>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tretch>
            <a:fillRect/>
          </a:stretch>
        </p:blipFill>
        <p:spPr>
          <a:xfrm>
            <a:off x="9200201" y="5869859"/>
            <a:ext cx="2696913" cy="584332"/>
          </a:xfr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544" y="1709968"/>
            <a:ext cx="3472377" cy="691320"/>
          </a:xfrm>
          <a:prstGeom prst="rect">
            <a:avLst/>
          </a:prstGeom>
        </p:spPr>
      </p:pic>
      <p:pic>
        <p:nvPicPr>
          <p:cNvPr id="6" name="Shape 107"/>
          <p:cNvPicPr preferRelativeResize="0"/>
          <p:nvPr/>
        </p:nvPicPr>
        <p:blipFill rotWithShape="1">
          <a:blip r:embed="rId6">
            <a:alphaModFix/>
          </a:blip>
          <a:srcRect b="9338"/>
          <a:stretch/>
        </p:blipFill>
        <p:spPr>
          <a:xfrm>
            <a:off x="5866301" y="2128683"/>
            <a:ext cx="3333900" cy="4527900"/>
          </a:xfrm>
          <a:prstGeom prst="rect">
            <a:avLst/>
          </a:prstGeom>
          <a:noFill/>
          <a:ln>
            <a:noFill/>
          </a:ln>
        </p:spPr>
      </p:pic>
    </p:spTree>
    <p:extLst>
      <p:ext uri="{BB962C8B-B14F-4D97-AF65-F5344CB8AC3E}">
        <p14:creationId xmlns:p14="http://schemas.microsoft.com/office/powerpoint/2010/main" val="46214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5" descr="ist2_1643098-chinese-man-transparent.gif"/>
          <p:cNvPicPr preferRelativeResize="0"/>
          <p:nvPr/>
        </p:nvPicPr>
        <p:blipFill rotWithShape="1">
          <a:blip r:embed="rId2">
            <a:alphaModFix/>
          </a:blip>
          <a:srcRect b="10704"/>
          <a:stretch/>
        </p:blipFill>
        <p:spPr>
          <a:xfrm>
            <a:off x="0" y="3126114"/>
            <a:ext cx="2703512" cy="3625849"/>
          </a:xfrm>
          <a:prstGeom prst="rect">
            <a:avLst/>
          </a:prstGeom>
          <a:noFill/>
          <a:ln>
            <a:noFill/>
          </a:ln>
        </p:spPr>
      </p:pic>
      <p:sp>
        <p:nvSpPr>
          <p:cNvPr id="6" name="Shape 114">
            <a:extLst>
              <a:ext uri="{FF2B5EF4-FFF2-40B4-BE49-F238E27FC236}">
                <a16:creationId xmlns:a16="http://schemas.microsoft.com/office/drawing/2014/main" id="{8C56F7F9-4468-4F05-94CB-FEC412468EE6}"/>
              </a:ext>
            </a:extLst>
          </p:cNvPr>
          <p:cNvSpPr txBox="1"/>
          <p:nvPr/>
        </p:nvSpPr>
        <p:spPr>
          <a:xfrm>
            <a:off x="2703512" y="1437150"/>
            <a:ext cx="7945500" cy="39837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8FBE"/>
              </a:buClr>
              <a:buSzPct val="25000"/>
              <a:buFont typeface="Calibri"/>
              <a:buNone/>
            </a:pPr>
            <a:r>
              <a:rPr lang="en-US" sz="2400" b="1" i="0" u="none" strike="noStrike" cap="none" dirty="0">
                <a:solidFill>
                  <a:srgbClr val="008FBE"/>
                </a:solidFill>
                <a:latin typeface="Calibri"/>
                <a:ea typeface="Calibri"/>
                <a:cs typeface="Calibri"/>
                <a:sym typeface="Calibri"/>
              </a:rPr>
              <a:t>We asked:</a:t>
            </a:r>
            <a:r>
              <a:rPr lang="en-US" sz="2400" b="0" i="0" u="none" strike="noStrike" cap="none" dirty="0">
                <a:solidFill>
                  <a:srgbClr val="008FBE"/>
                </a:solidFill>
                <a:latin typeface="Calibri"/>
                <a:ea typeface="Calibri"/>
                <a:cs typeface="Calibri"/>
                <a:sym typeface="Calibri"/>
              </a:rPr>
              <a:t> </a:t>
            </a:r>
            <a:r>
              <a:rPr lang="en-US" sz="2200" dirty="0">
                <a:solidFill>
                  <a:schemeClr val="accent4"/>
                </a:solidFill>
                <a:latin typeface="Calibri"/>
                <a:ea typeface="Calibri"/>
                <a:cs typeface="Calibri"/>
                <a:sym typeface="Calibri"/>
              </a:rPr>
              <a:t>Tell us some of the things you really like about your school or things that could make it even better.</a:t>
            </a:r>
          </a:p>
          <a:p>
            <a:pPr marL="0" marR="0" lvl="0" indent="0" algn="l" rtl="0">
              <a:lnSpc>
                <a:spcPct val="100000"/>
              </a:lnSpc>
              <a:spcBef>
                <a:spcPts val="480"/>
              </a:spcBef>
              <a:spcAft>
                <a:spcPts val="0"/>
              </a:spcAft>
              <a:buClr>
                <a:schemeClr val="lt1"/>
              </a:buClr>
              <a:buFont typeface="Calibri"/>
              <a:buNone/>
            </a:pPr>
            <a:endParaRPr sz="2400" b="1" i="0" u="none" strike="noStrike" cap="none" dirty="0">
              <a:solidFill>
                <a:srgbClr val="FF6600"/>
              </a:solidFill>
              <a:latin typeface="Calibri"/>
              <a:ea typeface="Calibri"/>
              <a:cs typeface="Calibri"/>
              <a:sym typeface="Calibri"/>
            </a:endParaRPr>
          </a:p>
          <a:p>
            <a:pPr marL="0" marR="0" lvl="0" indent="0" rtl="0">
              <a:lnSpc>
                <a:spcPct val="100000"/>
              </a:lnSpc>
              <a:spcBef>
                <a:spcPts val="0"/>
              </a:spcBef>
              <a:spcAft>
                <a:spcPts val="0"/>
              </a:spcAft>
              <a:buClr>
                <a:srgbClr val="57A445"/>
              </a:buClr>
              <a:buSzPct val="25000"/>
              <a:buFont typeface="Calibri"/>
              <a:buNone/>
            </a:pPr>
            <a:r>
              <a:rPr lang="en-US" sz="2400" b="1" i="0" u="none" strike="noStrike" cap="none" dirty="0">
                <a:solidFill>
                  <a:srgbClr val="57A445"/>
                </a:solidFill>
                <a:latin typeface="Calibri"/>
                <a:ea typeface="Calibri"/>
                <a:cs typeface="Calibri"/>
                <a:sym typeface="Calibri"/>
              </a:rPr>
              <a:t>You said:</a:t>
            </a:r>
            <a:r>
              <a:rPr lang="en-US" sz="2400" b="0" i="0" u="none" strike="noStrike" cap="none" dirty="0">
                <a:solidFill>
                  <a:srgbClr val="57A445"/>
                </a:solidFill>
                <a:latin typeface="Calibri"/>
                <a:ea typeface="Calibri"/>
                <a:cs typeface="Calibri"/>
                <a:sym typeface="Calibri"/>
              </a:rPr>
              <a:t> </a:t>
            </a:r>
            <a:r>
              <a:rPr lang="en-US" sz="2200" dirty="0">
                <a:solidFill>
                  <a:srgbClr val="57A445"/>
                </a:solidFill>
                <a:latin typeface="Calibri"/>
                <a:ea typeface="Calibri"/>
                <a:cs typeface="Calibri"/>
                <a:sym typeface="Calibri"/>
              </a:rPr>
              <a:t>“My comments have never actually been listened to, but whatever, it was a waste of a perfectly good class, one that I actually enjoy.”</a:t>
            </a:r>
          </a:p>
          <a:p>
            <a:pPr marL="0" marR="0" lvl="0" indent="0" rtl="0">
              <a:lnSpc>
                <a:spcPct val="100000"/>
              </a:lnSpc>
              <a:spcBef>
                <a:spcPts val="0"/>
              </a:spcBef>
              <a:spcAft>
                <a:spcPts val="0"/>
              </a:spcAft>
              <a:buClr>
                <a:srgbClr val="57A445"/>
              </a:buClr>
              <a:buFont typeface="Calibri"/>
              <a:buNone/>
            </a:pPr>
            <a:endParaRPr sz="2400" b="1" dirty="0">
              <a:solidFill>
                <a:srgbClr val="FF6600"/>
              </a:solidFill>
              <a:latin typeface="Calibri"/>
              <a:ea typeface="Calibri"/>
              <a:cs typeface="Calibri"/>
              <a:sym typeface="Calibri"/>
            </a:endParaRPr>
          </a:p>
          <a:p>
            <a:pPr marL="0" marR="0" lvl="0" indent="0" rtl="0">
              <a:lnSpc>
                <a:spcPct val="100000"/>
              </a:lnSpc>
              <a:spcBef>
                <a:spcPts val="0"/>
              </a:spcBef>
              <a:spcAft>
                <a:spcPts val="0"/>
              </a:spcAft>
              <a:buClr>
                <a:srgbClr val="F58620"/>
              </a:buClr>
              <a:buSzPct val="25000"/>
              <a:buFont typeface="Calibri"/>
              <a:buNone/>
            </a:pPr>
            <a:r>
              <a:rPr lang="en-US" sz="2400" b="1" i="0" u="none" strike="noStrike" cap="none" dirty="0">
                <a:solidFill>
                  <a:srgbClr val="F58620"/>
                </a:solidFill>
                <a:latin typeface="Calibri"/>
                <a:ea typeface="Calibri"/>
                <a:cs typeface="Calibri"/>
                <a:sym typeface="Calibri"/>
              </a:rPr>
              <a:t>We say: </a:t>
            </a:r>
            <a:r>
              <a:rPr lang="en-US" sz="2200" dirty="0">
                <a:solidFill>
                  <a:srgbClr val="F58620"/>
                </a:solidFill>
                <a:latin typeface="Calibri"/>
                <a:ea typeface="Calibri"/>
                <a:cs typeface="Calibri"/>
                <a:sym typeface="Calibri"/>
              </a:rPr>
              <a:t>We have a lot of information about how well students are doing in school, but don’t know a lot about how you </a:t>
            </a:r>
            <a:r>
              <a:rPr lang="en-US" sz="2200" b="1" dirty="0">
                <a:solidFill>
                  <a:srgbClr val="F58620"/>
                </a:solidFill>
                <a:latin typeface="Calibri"/>
                <a:ea typeface="Calibri"/>
                <a:cs typeface="Calibri"/>
                <a:sym typeface="Calibri"/>
              </a:rPr>
              <a:t>feel</a:t>
            </a:r>
            <a:r>
              <a:rPr lang="en-US" sz="2200" dirty="0">
                <a:solidFill>
                  <a:srgbClr val="F58620"/>
                </a:solidFill>
                <a:latin typeface="Calibri"/>
                <a:ea typeface="Calibri"/>
                <a:cs typeface="Calibri"/>
                <a:sym typeface="Calibri"/>
              </a:rPr>
              <a:t>. Your voice is important in improving your learning and in school improvement, and the staff wants you to know that we are listening.</a:t>
            </a:r>
            <a:r>
              <a:rPr lang="en-US" sz="2400" dirty="0">
                <a:solidFill>
                  <a:srgbClr val="F58620"/>
                </a:solidFill>
                <a:latin typeface="Calibri"/>
                <a:ea typeface="Calibri"/>
                <a:cs typeface="Calibri"/>
                <a:sym typeface="Calibri"/>
              </a:rPr>
              <a:t> </a:t>
            </a:r>
          </a:p>
        </p:txBody>
      </p:sp>
    </p:spTree>
    <p:extLst>
      <p:ext uri="{BB962C8B-B14F-4D97-AF65-F5344CB8AC3E}">
        <p14:creationId xmlns:p14="http://schemas.microsoft.com/office/powerpoint/2010/main" val="69903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21" descr="tnb1.jpg"/>
          <p:cNvPicPr preferRelativeResize="0"/>
          <p:nvPr/>
        </p:nvPicPr>
        <p:blipFill rotWithShape="1">
          <a:blip r:embed="rId2">
            <a:alphaModFix/>
          </a:blip>
          <a:srcRect/>
          <a:stretch/>
        </p:blipFill>
        <p:spPr>
          <a:xfrm>
            <a:off x="8535162" y="1893000"/>
            <a:ext cx="2644775" cy="2895600"/>
          </a:xfrm>
          <a:prstGeom prst="roundRect">
            <a:avLst>
              <a:gd name="adj" fmla="val 16667"/>
            </a:avLst>
          </a:prstGeom>
          <a:noFill/>
          <a:ln>
            <a:noFill/>
          </a:ln>
          <a:effectLst>
            <a:outerShdw blurRad="114300" dist="76200" dir="2700000" algn="ctr" rotWithShape="0">
              <a:srgbClr val="000000">
                <a:alpha val="40000"/>
              </a:srgbClr>
            </a:outerShdw>
          </a:effectLst>
        </p:spPr>
      </p:pic>
      <p:sp>
        <p:nvSpPr>
          <p:cNvPr id="6" name="Shape 120">
            <a:extLst>
              <a:ext uri="{FF2B5EF4-FFF2-40B4-BE49-F238E27FC236}">
                <a16:creationId xmlns:a16="http://schemas.microsoft.com/office/drawing/2014/main" id="{5AE80036-1FCE-4906-855A-A7000B944911}"/>
              </a:ext>
            </a:extLst>
          </p:cNvPr>
          <p:cNvSpPr txBox="1"/>
          <p:nvPr/>
        </p:nvSpPr>
        <p:spPr>
          <a:xfrm>
            <a:off x="766239" y="1441500"/>
            <a:ext cx="7485000" cy="39750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8FBE"/>
              </a:buClr>
              <a:buSzPct val="25000"/>
              <a:buFont typeface="Calibri"/>
              <a:buNone/>
            </a:pPr>
            <a:r>
              <a:rPr lang="en-US" sz="2400" b="1" i="0" u="none" strike="noStrike" cap="none" dirty="0">
                <a:solidFill>
                  <a:srgbClr val="008FBE"/>
                </a:solidFill>
                <a:latin typeface="Calibri"/>
                <a:ea typeface="Calibri"/>
                <a:cs typeface="Calibri"/>
                <a:sym typeface="Calibri"/>
              </a:rPr>
              <a:t>We asked:</a:t>
            </a:r>
            <a:r>
              <a:rPr lang="en-US" sz="2400" b="0" i="0" u="none" strike="noStrike" cap="none" dirty="0">
                <a:solidFill>
                  <a:srgbClr val="008FBE"/>
                </a:solidFill>
                <a:latin typeface="Calibri"/>
                <a:ea typeface="Calibri"/>
                <a:cs typeface="Calibri"/>
                <a:sym typeface="Calibri"/>
              </a:rPr>
              <a:t> </a:t>
            </a:r>
            <a:r>
              <a:rPr lang="en-US" sz="2200" b="0" i="0" u="none" strike="noStrike" cap="none" dirty="0">
                <a:solidFill>
                  <a:srgbClr val="008FBE"/>
                </a:solidFill>
                <a:latin typeface="Calibri"/>
                <a:ea typeface="Calibri"/>
                <a:cs typeface="Calibri"/>
                <a:sym typeface="Calibri"/>
              </a:rPr>
              <a:t>Tell us about some of the things you would like to see more in your school.</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660066"/>
              </a:solidFill>
              <a:latin typeface="Calibri"/>
              <a:ea typeface="Calibri"/>
              <a:cs typeface="Calibri"/>
              <a:sym typeface="Calibri"/>
            </a:endParaRPr>
          </a:p>
          <a:p>
            <a:pPr marL="0" marR="0" lvl="0" indent="0" rtl="0">
              <a:lnSpc>
                <a:spcPct val="100000"/>
              </a:lnSpc>
              <a:spcBef>
                <a:spcPts val="0"/>
              </a:spcBef>
              <a:spcAft>
                <a:spcPts val="0"/>
              </a:spcAft>
              <a:buClr>
                <a:srgbClr val="57A445"/>
              </a:buClr>
              <a:buSzPct val="25000"/>
              <a:buFont typeface="Calibri"/>
              <a:buNone/>
            </a:pPr>
            <a:r>
              <a:rPr lang="en-US" sz="2400" b="1" i="0" u="none" strike="noStrike" cap="none" dirty="0">
                <a:solidFill>
                  <a:srgbClr val="57A445"/>
                </a:solidFill>
                <a:latin typeface="Calibri"/>
                <a:ea typeface="Calibri"/>
                <a:cs typeface="Calibri"/>
                <a:sym typeface="Calibri"/>
              </a:rPr>
              <a:t>You said:</a:t>
            </a:r>
            <a:r>
              <a:rPr lang="en-US" sz="2400" b="0" i="0" u="none" strike="noStrike" cap="none" dirty="0">
                <a:solidFill>
                  <a:srgbClr val="57A445"/>
                </a:solidFill>
                <a:latin typeface="Calibri"/>
                <a:ea typeface="Calibri"/>
                <a:cs typeface="Calibri"/>
                <a:sym typeface="Calibri"/>
              </a:rPr>
              <a:t> </a:t>
            </a:r>
            <a:r>
              <a:rPr lang="en-US" sz="2200" dirty="0">
                <a:solidFill>
                  <a:srgbClr val="57A445"/>
                </a:solidFill>
                <a:latin typeface="Calibri"/>
                <a:ea typeface="Calibri"/>
                <a:cs typeface="Calibri"/>
                <a:sym typeface="Calibri"/>
              </a:rPr>
              <a:t>“</a:t>
            </a:r>
            <a:r>
              <a:rPr lang="en-US" sz="2200" b="0" i="0" u="none" strike="noStrike" cap="none" dirty="0">
                <a:solidFill>
                  <a:srgbClr val="57A445"/>
                </a:solidFill>
                <a:latin typeface="Calibri"/>
                <a:ea typeface="Calibri"/>
                <a:cs typeface="Calibri"/>
                <a:sym typeface="Calibri"/>
              </a:rPr>
              <a:t>More presentations and activities to encourage school spirit.</a:t>
            </a:r>
            <a:r>
              <a:rPr lang="en-US" sz="2200" dirty="0">
                <a:solidFill>
                  <a:srgbClr val="57A445"/>
                </a:solidFill>
                <a:latin typeface="Calibri"/>
                <a:ea typeface="Calibri"/>
                <a:cs typeface="Calibri"/>
                <a:sym typeface="Calibri"/>
              </a:rPr>
              <a:t>”</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660066"/>
              </a:solidFill>
              <a:latin typeface="Calibri"/>
              <a:ea typeface="Calibri"/>
              <a:cs typeface="Calibri"/>
              <a:sym typeface="Calibri"/>
            </a:endParaRPr>
          </a:p>
          <a:p>
            <a:pPr marL="0" marR="0" lvl="0" indent="0" rtl="0">
              <a:lnSpc>
                <a:spcPct val="100000"/>
              </a:lnSpc>
              <a:spcBef>
                <a:spcPts val="0"/>
              </a:spcBef>
              <a:spcAft>
                <a:spcPts val="0"/>
              </a:spcAft>
              <a:buClr>
                <a:srgbClr val="F58620"/>
              </a:buClr>
              <a:buSzPct val="25000"/>
              <a:buFont typeface="Calibri"/>
              <a:buNone/>
            </a:pPr>
            <a:r>
              <a:rPr lang="en-US" sz="2400" b="1" i="0" u="none" strike="noStrike" cap="none" dirty="0">
                <a:solidFill>
                  <a:srgbClr val="F58620"/>
                </a:solidFill>
                <a:latin typeface="Calibri"/>
                <a:ea typeface="Calibri"/>
                <a:cs typeface="Calibri"/>
                <a:sym typeface="Calibri"/>
              </a:rPr>
              <a:t>We say: </a:t>
            </a:r>
            <a:r>
              <a:rPr lang="en-US" sz="2200" i="0" u="none" strike="noStrike" cap="none" dirty="0">
                <a:solidFill>
                  <a:srgbClr val="F58620"/>
                </a:solidFill>
                <a:latin typeface="Calibri"/>
                <a:ea typeface="Calibri"/>
                <a:cs typeface="Calibri"/>
                <a:sym typeface="Calibri"/>
              </a:rPr>
              <a:t>The staff and school administration appreciate your feedback, and have decided to create a Student-Staff Committee to see what activities students are most interested in. Please listen to daily announcements or check the school’s social media accounts for further details on how to join and/or contribute! </a:t>
            </a:r>
          </a:p>
        </p:txBody>
      </p:sp>
    </p:spTree>
    <p:extLst>
      <p:ext uri="{BB962C8B-B14F-4D97-AF65-F5344CB8AC3E}">
        <p14:creationId xmlns:p14="http://schemas.microsoft.com/office/powerpoint/2010/main" val="316193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304" y="3226326"/>
            <a:ext cx="5512765" cy="3336755"/>
          </a:xfrm>
          <a:prstGeom prst="rect">
            <a:avLst/>
          </a:prstGeom>
        </p:spPr>
      </p:pic>
      <p:sp>
        <p:nvSpPr>
          <p:cNvPr id="4" name="Shape 126">
            <a:extLst>
              <a:ext uri="{FF2B5EF4-FFF2-40B4-BE49-F238E27FC236}">
                <a16:creationId xmlns:a16="http://schemas.microsoft.com/office/drawing/2014/main" id="{C042D8A6-870A-4CAE-AD86-30D2EDBCD064}"/>
              </a:ext>
            </a:extLst>
          </p:cNvPr>
          <p:cNvSpPr txBox="1"/>
          <p:nvPr/>
        </p:nvSpPr>
        <p:spPr>
          <a:xfrm>
            <a:off x="882316" y="577516"/>
            <a:ext cx="10427368" cy="264881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8FBE"/>
              </a:buClr>
              <a:buSzPct val="25000"/>
              <a:buFont typeface="Calibri"/>
              <a:buNone/>
            </a:pPr>
            <a:r>
              <a:rPr lang="en-US" sz="2400" b="1" i="0" u="none" strike="noStrike" cap="none" dirty="0">
                <a:solidFill>
                  <a:srgbClr val="008FBE"/>
                </a:solidFill>
                <a:latin typeface="Calibri"/>
                <a:ea typeface="Calibri"/>
                <a:cs typeface="Calibri"/>
                <a:sym typeface="Calibri"/>
              </a:rPr>
              <a:t>We asked:</a:t>
            </a:r>
            <a:r>
              <a:rPr lang="en-US" sz="2400" b="0" i="0" u="none" strike="noStrike" cap="none" dirty="0">
                <a:solidFill>
                  <a:srgbClr val="008FBE"/>
                </a:solidFill>
                <a:latin typeface="Calibri"/>
                <a:ea typeface="Calibri"/>
                <a:cs typeface="Calibri"/>
                <a:sym typeface="Calibri"/>
              </a:rPr>
              <a:t> </a:t>
            </a:r>
            <a:r>
              <a:rPr lang="en-US" sz="2200" b="0" i="0" u="none" strike="noStrike" cap="none" dirty="0">
                <a:solidFill>
                  <a:srgbClr val="008FBE"/>
                </a:solidFill>
                <a:latin typeface="Calibri"/>
                <a:ea typeface="Calibri"/>
                <a:cs typeface="Calibri"/>
                <a:sym typeface="Calibri"/>
              </a:rPr>
              <a:t>Tell us about some of the classes taught at your school.</a:t>
            </a:r>
          </a:p>
          <a:p>
            <a:pPr marL="0" marR="0" lvl="0" indent="0" rtl="0">
              <a:lnSpc>
                <a:spcPct val="100000"/>
              </a:lnSpc>
              <a:spcBef>
                <a:spcPts val="0"/>
              </a:spcBef>
              <a:spcAft>
                <a:spcPts val="0"/>
              </a:spcAft>
              <a:buClr>
                <a:schemeClr val="lt1"/>
              </a:buClr>
              <a:buFont typeface="Calibri"/>
              <a:buNone/>
            </a:pPr>
            <a:endParaRPr sz="2400" b="0" i="0" u="none" strike="noStrike" cap="none" dirty="0">
              <a:solidFill>
                <a:srgbClr val="FF3300"/>
              </a:solidFill>
              <a:latin typeface="Calibri"/>
              <a:ea typeface="Calibri"/>
              <a:cs typeface="Calibri"/>
              <a:sym typeface="Calibri"/>
            </a:endParaRPr>
          </a:p>
          <a:p>
            <a:pPr marL="0" marR="0" lvl="0" indent="0" rtl="0">
              <a:lnSpc>
                <a:spcPct val="100000"/>
              </a:lnSpc>
              <a:spcBef>
                <a:spcPts val="0"/>
              </a:spcBef>
              <a:spcAft>
                <a:spcPts val="0"/>
              </a:spcAft>
              <a:buClr>
                <a:srgbClr val="57A445"/>
              </a:buClr>
              <a:buSzPct val="25000"/>
              <a:buFont typeface="Calibri"/>
              <a:buNone/>
            </a:pPr>
            <a:r>
              <a:rPr lang="en-US" sz="2400" b="1" i="0" u="none" strike="noStrike" cap="none" dirty="0">
                <a:solidFill>
                  <a:srgbClr val="57A445"/>
                </a:solidFill>
                <a:latin typeface="Calibri"/>
                <a:ea typeface="Calibri"/>
                <a:cs typeface="Calibri"/>
                <a:sym typeface="Calibri"/>
              </a:rPr>
              <a:t>You said: </a:t>
            </a:r>
            <a:r>
              <a:rPr lang="en-US" sz="2200" dirty="0">
                <a:solidFill>
                  <a:srgbClr val="57A445"/>
                </a:solidFill>
                <a:latin typeface="Calibri"/>
                <a:ea typeface="Calibri"/>
                <a:cs typeface="Calibri"/>
                <a:sym typeface="Calibri"/>
              </a:rPr>
              <a:t>“</a:t>
            </a:r>
            <a:r>
              <a:rPr lang="en-US" sz="2200" b="0" i="0" u="none" strike="noStrike" cap="none" dirty="0">
                <a:solidFill>
                  <a:srgbClr val="57A445"/>
                </a:solidFill>
                <a:latin typeface="Calibri"/>
                <a:ea typeface="Calibri"/>
                <a:cs typeface="Calibri"/>
                <a:sym typeface="Calibri"/>
              </a:rPr>
              <a:t>Christian Ethics, I find we put in time and it does not apply to real life.</a:t>
            </a:r>
            <a:r>
              <a:rPr lang="en-US" sz="2200" dirty="0">
                <a:solidFill>
                  <a:srgbClr val="57A445"/>
                </a:solidFill>
                <a:latin typeface="Calibri"/>
                <a:ea typeface="Calibri"/>
                <a:cs typeface="Calibri"/>
                <a:sym typeface="Calibri"/>
              </a:rPr>
              <a:t>”</a:t>
            </a:r>
          </a:p>
          <a:p>
            <a:pPr marL="0" marR="0" lvl="0" indent="0" rtl="0">
              <a:lnSpc>
                <a:spcPct val="100000"/>
              </a:lnSpc>
              <a:spcBef>
                <a:spcPts val="0"/>
              </a:spcBef>
              <a:spcAft>
                <a:spcPts val="0"/>
              </a:spcAft>
              <a:buClr>
                <a:schemeClr val="lt1"/>
              </a:buClr>
              <a:buFont typeface="Calibri"/>
              <a:buNone/>
            </a:pPr>
            <a:endParaRPr sz="2400" b="0" i="0" u="none" strike="noStrike" cap="none" dirty="0">
              <a:solidFill>
                <a:srgbClr val="FF3300"/>
              </a:solidFill>
              <a:latin typeface="Calibri"/>
              <a:ea typeface="Calibri"/>
              <a:cs typeface="Calibri"/>
              <a:sym typeface="Calibri"/>
            </a:endParaRPr>
          </a:p>
          <a:p>
            <a:pPr marL="0" marR="0" lvl="0" indent="0" rtl="0">
              <a:lnSpc>
                <a:spcPct val="100000"/>
              </a:lnSpc>
              <a:spcBef>
                <a:spcPts val="0"/>
              </a:spcBef>
              <a:spcAft>
                <a:spcPts val="0"/>
              </a:spcAft>
              <a:buClr>
                <a:srgbClr val="F58620"/>
              </a:buClr>
              <a:buSzPct val="25000"/>
              <a:buFont typeface="Calibri"/>
              <a:buNone/>
            </a:pPr>
            <a:r>
              <a:rPr lang="en-US" sz="2400" b="1" i="0" u="none" strike="noStrike" cap="none" dirty="0">
                <a:solidFill>
                  <a:srgbClr val="F58620"/>
                </a:solidFill>
                <a:latin typeface="Calibri"/>
                <a:ea typeface="Calibri"/>
                <a:cs typeface="Calibri"/>
                <a:sym typeface="Calibri"/>
              </a:rPr>
              <a:t>We say:</a:t>
            </a:r>
            <a:r>
              <a:rPr lang="en-US" sz="2400" b="0" i="0" u="none" strike="noStrike" cap="none" dirty="0">
                <a:solidFill>
                  <a:srgbClr val="F58620"/>
                </a:solidFill>
                <a:latin typeface="Calibri"/>
                <a:ea typeface="Calibri"/>
                <a:cs typeface="Calibri"/>
                <a:sym typeface="Calibri"/>
              </a:rPr>
              <a:t> </a:t>
            </a:r>
            <a:r>
              <a:rPr lang="en-US" sz="2200" b="0" i="0" u="none" strike="noStrike" cap="none" dirty="0">
                <a:solidFill>
                  <a:srgbClr val="F58620"/>
                </a:solidFill>
                <a:latin typeface="Calibri"/>
                <a:ea typeface="Calibri"/>
                <a:cs typeface="Calibri"/>
                <a:sym typeface="Calibri"/>
              </a:rPr>
              <a:t>We appreciate your feedback and, at a future Professional Development Day, will focus on how we can work together to deepen students’ understanding of faith in all areas of the curriculum and improve the teaching of Christian Ethics. </a:t>
            </a:r>
          </a:p>
        </p:txBody>
      </p:sp>
    </p:spTree>
    <p:extLst>
      <p:ext uri="{BB962C8B-B14F-4D97-AF65-F5344CB8AC3E}">
        <p14:creationId xmlns:p14="http://schemas.microsoft.com/office/powerpoint/2010/main" val="88641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33" descr="http://profile.ak.fbcdn.net/hprofile-ak-snc4/50312_91802903995_7910_n.jpg"/>
          <p:cNvPicPr preferRelativeResize="0"/>
          <p:nvPr/>
        </p:nvPicPr>
        <p:blipFill rotWithShape="1">
          <a:blip r:embed="rId2">
            <a:alphaModFix/>
          </a:blip>
          <a:srcRect/>
          <a:stretch/>
        </p:blipFill>
        <p:spPr>
          <a:xfrm>
            <a:off x="981075" y="1533525"/>
            <a:ext cx="2322511" cy="3382961"/>
          </a:xfrm>
          <a:prstGeom prst="roundRect">
            <a:avLst>
              <a:gd name="adj" fmla="val 16667"/>
            </a:avLst>
          </a:prstGeom>
          <a:noFill/>
          <a:ln>
            <a:noFill/>
          </a:ln>
          <a:effectLst>
            <a:outerShdw blurRad="114300" dist="76200" dir="2700000" algn="ctr" rotWithShape="0">
              <a:srgbClr val="000000">
                <a:alpha val="40000"/>
              </a:srgbClr>
            </a:outerShdw>
          </a:effectLst>
        </p:spPr>
      </p:pic>
      <p:sp>
        <p:nvSpPr>
          <p:cNvPr id="4" name="Shape 132">
            <a:extLst>
              <a:ext uri="{FF2B5EF4-FFF2-40B4-BE49-F238E27FC236}">
                <a16:creationId xmlns:a16="http://schemas.microsoft.com/office/drawing/2014/main" id="{C99E7AD1-554E-4190-B171-2FCE5AE4990C}"/>
              </a:ext>
            </a:extLst>
          </p:cNvPr>
          <p:cNvSpPr txBox="1"/>
          <p:nvPr/>
        </p:nvSpPr>
        <p:spPr>
          <a:xfrm>
            <a:off x="4109925" y="1365605"/>
            <a:ext cx="7101000" cy="37188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8FBE"/>
              </a:buClr>
              <a:buSzPct val="25000"/>
              <a:buFont typeface="Calibri"/>
              <a:buNone/>
            </a:pPr>
            <a:r>
              <a:rPr lang="en-US" sz="2400" b="1" i="0" u="none" strike="noStrike" cap="none" dirty="0">
                <a:solidFill>
                  <a:srgbClr val="008FBE"/>
                </a:solidFill>
                <a:latin typeface="Calibri"/>
                <a:ea typeface="Calibri"/>
                <a:cs typeface="Calibri"/>
                <a:sym typeface="Calibri"/>
              </a:rPr>
              <a:t>We asked: </a:t>
            </a:r>
            <a:r>
              <a:rPr lang="en-US" sz="2200" dirty="0">
                <a:solidFill>
                  <a:srgbClr val="008FBE"/>
                </a:solidFill>
                <a:latin typeface="Calibri"/>
                <a:ea typeface="Calibri"/>
                <a:cs typeface="Calibri"/>
                <a:sym typeface="Calibri"/>
              </a:rPr>
              <a:t>Tell us some of the things you really like about your school or things that could make it even better.</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3333FF"/>
              </a:solidFill>
              <a:latin typeface="Calibri"/>
              <a:ea typeface="Calibri"/>
              <a:cs typeface="Calibri"/>
              <a:sym typeface="Calibri"/>
            </a:endParaRPr>
          </a:p>
          <a:p>
            <a:pPr marL="0" marR="0" lvl="0" indent="0" rtl="0">
              <a:lnSpc>
                <a:spcPct val="100000"/>
              </a:lnSpc>
              <a:spcBef>
                <a:spcPts val="0"/>
              </a:spcBef>
              <a:spcAft>
                <a:spcPts val="0"/>
              </a:spcAft>
              <a:buClr>
                <a:srgbClr val="57A445"/>
              </a:buClr>
              <a:buSzPct val="25000"/>
              <a:buFont typeface="Calibri"/>
              <a:buNone/>
            </a:pPr>
            <a:r>
              <a:rPr lang="en-US" sz="2400" b="1" i="0" u="none" strike="noStrike" cap="none" dirty="0">
                <a:solidFill>
                  <a:srgbClr val="57A445"/>
                </a:solidFill>
                <a:latin typeface="Calibri"/>
                <a:ea typeface="Calibri"/>
                <a:cs typeface="Calibri"/>
                <a:sym typeface="Calibri"/>
              </a:rPr>
              <a:t>You said: </a:t>
            </a:r>
            <a:r>
              <a:rPr lang="en-US" sz="2200" dirty="0">
                <a:solidFill>
                  <a:srgbClr val="57A445"/>
                </a:solidFill>
                <a:latin typeface="Calibri"/>
                <a:ea typeface="Calibri"/>
                <a:cs typeface="Calibri"/>
                <a:sym typeface="Calibri"/>
              </a:rPr>
              <a:t>“</a:t>
            </a:r>
            <a:r>
              <a:rPr lang="en-US" sz="2200" b="0" i="0" u="none" strike="noStrike" cap="none" dirty="0">
                <a:solidFill>
                  <a:srgbClr val="57A445"/>
                </a:solidFill>
                <a:latin typeface="Calibri"/>
                <a:ea typeface="Calibri"/>
                <a:cs typeface="Calibri"/>
                <a:sym typeface="Calibri"/>
              </a:rPr>
              <a:t>The parking pass in the student parking lot is a dumb idea.</a:t>
            </a:r>
            <a:r>
              <a:rPr lang="en-US" sz="2200" dirty="0">
                <a:solidFill>
                  <a:srgbClr val="57A445"/>
                </a:solidFill>
                <a:latin typeface="Calibri"/>
                <a:ea typeface="Calibri"/>
                <a:cs typeface="Calibri"/>
                <a:sym typeface="Calibri"/>
              </a:rPr>
              <a:t>”</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FF6600"/>
              </a:solidFill>
              <a:latin typeface="Calibri"/>
              <a:ea typeface="Calibri"/>
              <a:cs typeface="Calibri"/>
              <a:sym typeface="Calibri"/>
            </a:endParaRPr>
          </a:p>
          <a:p>
            <a:pPr marL="0" marR="0" lvl="0" indent="0" rtl="0">
              <a:lnSpc>
                <a:spcPct val="100000"/>
              </a:lnSpc>
              <a:spcBef>
                <a:spcPts val="0"/>
              </a:spcBef>
              <a:spcAft>
                <a:spcPts val="0"/>
              </a:spcAft>
              <a:buClr>
                <a:srgbClr val="F58620"/>
              </a:buClr>
              <a:buSzPct val="25000"/>
              <a:buFont typeface="Calibri"/>
              <a:buNone/>
            </a:pPr>
            <a:r>
              <a:rPr lang="en-US" sz="2400" b="1" i="0" u="none" strike="noStrike" cap="none" dirty="0">
                <a:solidFill>
                  <a:srgbClr val="F58620"/>
                </a:solidFill>
                <a:latin typeface="Calibri"/>
                <a:ea typeface="Calibri"/>
                <a:cs typeface="Calibri"/>
                <a:sym typeface="Calibri"/>
              </a:rPr>
              <a:t>We say: </a:t>
            </a:r>
            <a:r>
              <a:rPr lang="en-US" sz="2200" dirty="0">
                <a:solidFill>
                  <a:srgbClr val="F58620"/>
                </a:solidFill>
                <a:latin typeface="Calibri"/>
                <a:ea typeface="Calibri"/>
                <a:cs typeface="Calibri"/>
                <a:sym typeface="Calibri"/>
              </a:rPr>
              <a:t>The survey helps us understand if changes in school policy make a positive difference for you. The administration reviewed your feedback and will withdraw the parking pass policy.</a:t>
            </a:r>
          </a:p>
        </p:txBody>
      </p:sp>
    </p:spTree>
    <p:extLst>
      <p:ext uri="{BB962C8B-B14F-4D97-AF65-F5344CB8AC3E}">
        <p14:creationId xmlns:p14="http://schemas.microsoft.com/office/powerpoint/2010/main" val="116055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39" descr="kids-circle-trans.gif"/>
          <p:cNvPicPr preferRelativeResize="0"/>
          <p:nvPr/>
        </p:nvPicPr>
        <p:blipFill rotWithShape="1">
          <a:blip r:embed="rId2">
            <a:alphaModFix/>
          </a:blip>
          <a:srcRect/>
          <a:stretch/>
        </p:blipFill>
        <p:spPr>
          <a:xfrm>
            <a:off x="8408986" y="1897061"/>
            <a:ext cx="2636836" cy="2636836"/>
          </a:xfrm>
          <a:prstGeom prst="rect">
            <a:avLst/>
          </a:prstGeom>
          <a:noFill/>
          <a:ln>
            <a:noFill/>
          </a:ln>
          <a:effectLst>
            <a:outerShdw blurRad="63500" dist="76200" dir="2700000">
              <a:srgbClr val="000000">
                <a:alpha val="39607"/>
              </a:srgbClr>
            </a:outerShdw>
          </a:effectLst>
        </p:spPr>
      </p:pic>
      <p:sp>
        <p:nvSpPr>
          <p:cNvPr id="6" name="Shape 138">
            <a:extLst>
              <a:ext uri="{FF2B5EF4-FFF2-40B4-BE49-F238E27FC236}">
                <a16:creationId xmlns:a16="http://schemas.microsoft.com/office/drawing/2014/main" id="{652B8139-AC4E-4279-98F5-9062DD2C0EC6}"/>
              </a:ext>
            </a:extLst>
          </p:cNvPr>
          <p:cNvSpPr txBox="1"/>
          <p:nvPr/>
        </p:nvSpPr>
        <p:spPr>
          <a:xfrm>
            <a:off x="1146178" y="1426350"/>
            <a:ext cx="6858000" cy="40053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8FBE"/>
              </a:buClr>
              <a:buSzPct val="25000"/>
              <a:buFont typeface="Calibri"/>
              <a:buNone/>
            </a:pPr>
            <a:r>
              <a:rPr lang="en-US" sz="2400" b="1" i="0" u="none" strike="noStrike" cap="none" dirty="0">
                <a:solidFill>
                  <a:srgbClr val="008FBE"/>
                </a:solidFill>
                <a:latin typeface="Calibri"/>
                <a:ea typeface="Calibri"/>
                <a:cs typeface="Calibri"/>
                <a:sym typeface="Calibri"/>
              </a:rPr>
              <a:t>We asked:</a:t>
            </a:r>
            <a:r>
              <a:rPr lang="en-US" sz="2400" b="0" i="0" u="none" strike="noStrike" cap="none" dirty="0">
                <a:solidFill>
                  <a:srgbClr val="008FBE"/>
                </a:solidFill>
                <a:latin typeface="Calibri"/>
                <a:ea typeface="Calibri"/>
                <a:cs typeface="Calibri"/>
                <a:sym typeface="Calibri"/>
              </a:rPr>
              <a:t> </a:t>
            </a:r>
            <a:r>
              <a:rPr lang="en-US" sz="2200" dirty="0">
                <a:solidFill>
                  <a:schemeClr val="accent4"/>
                </a:solidFill>
                <a:latin typeface="Calibri"/>
                <a:ea typeface="Calibri"/>
                <a:cs typeface="Calibri"/>
                <a:sym typeface="Calibri"/>
              </a:rPr>
              <a:t>Tell us some of the things you really like about your school or things that could make it even better.</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0099FF"/>
              </a:solidFill>
              <a:latin typeface="Calibri"/>
              <a:ea typeface="Calibri"/>
              <a:cs typeface="Calibri"/>
              <a:sym typeface="Calibri"/>
            </a:endParaRPr>
          </a:p>
          <a:p>
            <a:pPr marL="0" marR="0" lvl="0" indent="0" rtl="0">
              <a:lnSpc>
                <a:spcPct val="100000"/>
              </a:lnSpc>
              <a:spcBef>
                <a:spcPts val="0"/>
              </a:spcBef>
              <a:spcAft>
                <a:spcPts val="0"/>
              </a:spcAft>
              <a:buClr>
                <a:srgbClr val="57A445"/>
              </a:buClr>
              <a:buSzPct val="25000"/>
              <a:buFont typeface="Calibri"/>
              <a:buNone/>
            </a:pPr>
            <a:r>
              <a:rPr lang="en-US" sz="2400" b="1" i="0" u="none" strike="noStrike" cap="none" dirty="0">
                <a:solidFill>
                  <a:srgbClr val="57A445"/>
                </a:solidFill>
                <a:latin typeface="Calibri"/>
                <a:ea typeface="Calibri"/>
                <a:cs typeface="Calibri"/>
                <a:sym typeface="Calibri"/>
              </a:rPr>
              <a:t>You said:</a:t>
            </a:r>
            <a:r>
              <a:rPr lang="en-US" sz="2400" b="0" i="0" u="none" strike="noStrike" cap="none" dirty="0">
                <a:solidFill>
                  <a:srgbClr val="57A445"/>
                </a:solidFill>
                <a:latin typeface="Calibri"/>
                <a:ea typeface="Calibri"/>
                <a:cs typeface="Calibri"/>
                <a:sym typeface="Calibri"/>
              </a:rPr>
              <a:t> </a:t>
            </a:r>
            <a:r>
              <a:rPr lang="en-US" sz="2200" dirty="0">
                <a:solidFill>
                  <a:srgbClr val="57A445"/>
                </a:solidFill>
                <a:latin typeface="Calibri"/>
                <a:ea typeface="Calibri"/>
                <a:cs typeface="Calibri"/>
                <a:sym typeface="Calibri"/>
              </a:rPr>
              <a:t>“</a:t>
            </a:r>
            <a:r>
              <a:rPr lang="en-US" sz="2200" b="0" i="0" u="none" strike="noStrike" cap="none" dirty="0">
                <a:solidFill>
                  <a:srgbClr val="57A445"/>
                </a:solidFill>
                <a:latin typeface="Calibri"/>
                <a:ea typeface="Calibri"/>
                <a:cs typeface="Calibri"/>
                <a:sym typeface="Calibri"/>
              </a:rPr>
              <a:t>I like this school because it has a lot of clubs, activities and athletics.</a:t>
            </a:r>
            <a:r>
              <a:rPr lang="en-US" sz="2200" dirty="0">
                <a:solidFill>
                  <a:srgbClr val="57A445"/>
                </a:solidFill>
                <a:latin typeface="Calibri"/>
                <a:ea typeface="Calibri"/>
                <a:cs typeface="Calibri"/>
                <a:sym typeface="Calibri"/>
              </a:rPr>
              <a:t>”</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0099FF"/>
              </a:solidFill>
              <a:latin typeface="Calibri"/>
              <a:ea typeface="Calibri"/>
              <a:cs typeface="Calibri"/>
              <a:sym typeface="Calibri"/>
            </a:endParaRPr>
          </a:p>
          <a:p>
            <a:pPr marL="0" marR="0" lvl="0" indent="0" rtl="0">
              <a:lnSpc>
                <a:spcPct val="100000"/>
              </a:lnSpc>
              <a:spcBef>
                <a:spcPts val="0"/>
              </a:spcBef>
              <a:spcAft>
                <a:spcPts val="0"/>
              </a:spcAft>
              <a:buClr>
                <a:srgbClr val="F58620"/>
              </a:buClr>
              <a:buSzPct val="25000"/>
              <a:buFont typeface="Calibri"/>
              <a:buNone/>
            </a:pPr>
            <a:r>
              <a:rPr lang="en-US" sz="2400" b="1" i="0" u="none" strike="noStrike" cap="none" dirty="0">
                <a:solidFill>
                  <a:srgbClr val="F58620"/>
                </a:solidFill>
                <a:latin typeface="Calibri"/>
                <a:ea typeface="Calibri"/>
                <a:cs typeface="Calibri"/>
                <a:sym typeface="Calibri"/>
              </a:rPr>
              <a:t>We say: </a:t>
            </a:r>
            <a:r>
              <a:rPr lang="en-US" sz="2400" dirty="0">
                <a:solidFill>
                  <a:srgbClr val="F58620"/>
                </a:solidFill>
                <a:latin typeface="Calibri"/>
                <a:ea typeface="Calibri"/>
                <a:cs typeface="Calibri"/>
                <a:sym typeface="Calibri"/>
              </a:rPr>
              <a:t>We commit to continue supporting student clubs, activities and athletics by supporting the staff and student </a:t>
            </a:r>
            <a:r>
              <a:rPr lang="en-US" sz="2400" dirty="0" err="1">
                <a:solidFill>
                  <a:srgbClr val="F58620"/>
                </a:solidFill>
                <a:latin typeface="Calibri"/>
                <a:ea typeface="Calibri"/>
                <a:cs typeface="Calibri"/>
                <a:sym typeface="Calibri"/>
              </a:rPr>
              <a:t>organisations</a:t>
            </a:r>
            <a:r>
              <a:rPr lang="en-US" sz="2400" dirty="0">
                <a:solidFill>
                  <a:srgbClr val="F58620"/>
                </a:solidFill>
                <a:latin typeface="Calibri"/>
                <a:ea typeface="Calibri"/>
                <a:cs typeface="Calibri"/>
                <a:sym typeface="Calibri"/>
              </a:rPr>
              <a:t> that make them possible. Please join us in thanking the teachers, staff, and students that make these activities possible. </a:t>
            </a:r>
          </a:p>
        </p:txBody>
      </p:sp>
    </p:spTree>
    <p:extLst>
      <p:ext uri="{BB962C8B-B14F-4D97-AF65-F5344CB8AC3E}">
        <p14:creationId xmlns:p14="http://schemas.microsoft.com/office/powerpoint/2010/main" val="2577740026"/>
      </p:ext>
    </p:extLst>
  </p:cSld>
  <p:clrMapOvr>
    <a:masterClrMapping/>
  </p:clrMapOvr>
</p:sld>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SCHOOL EN PPT template 2017" id="{556A736C-890A-4606-89CA-E8A4626EE2F3}" vid="{9E627396-109E-486B-9E5E-E5520D72C7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OurSCHOOL EN PPT template 2017</Template>
  <TotalTime>13</TotalTime>
  <Words>445</Words>
  <Application>Microsoft Office PowerPoint</Application>
  <PresentationFormat>Widescreen</PresentationFormat>
  <Paragraphs>26</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We Asked, You Said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presentation title slide Break up a long title on two lines</dc:title>
  <dc:creator>Stephanie</dc:creator>
  <cp:keywords>OurSCHOOL;The Learning Bar;2017</cp:keywords>
  <cp:lastModifiedBy>MelissaMorgan</cp:lastModifiedBy>
  <cp:revision>14</cp:revision>
  <dcterms:created xsi:type="dcterms:W3CDTF">2019-04-12T18:17:44Z</dcterms:created>
  <dcterms:modified xsi:type="dcterms:W3CDTF">2019-06-13T13:44:01Z</dcterms:modified>
</cp:coreProperties>
</file>